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0" r:id="rId2"/>
    <p:sldId id="273" r:id="rId3"/>
    <p:sldId id="297" r:id="rId4"/>
    <p:sldId id="299" r:id="rId5"/>
    <p:sldId id="300" r:id="rId6"/>
    <p:sldId id="301" r:id="rId7"/>
    <p:sldId id="302" r:id="rId8"/>
    <p:sldId id="303" r:id="rId9"/>
    <p:sldId id="298" r:id="rId10"/>
    <p:sldId id="294" r:id="rId11"/>
    <p:sldId id="304" r:id="rId12"/>
    <p:sldId id="279" r:id="rId13"/>
    <p:sldId id="291" r:id="rId14"/>
    <p:sldId id="283" r:id="rId15"/>
    <p:sldId id="284" r:id="rId16"/>
    <p:sldId id="305" r:id="rId17"/>
    <p:sldId id="296" r:id="rId18"/>
    <p:sldId id="295" r:id="rId19"/>
    <p:sldId id="293" r:id="rId20"/>
    <p:sldId id="288" r:id="rId21"/>
    <p:sldId id="289"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729185-761A-8FAF-771D-206098FBE3C0}" name="Energy Authority" initials="EA" userId="Energy Authorit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E7"/>
    <a:srgbClr val="0065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autoAdjust="0"/>
  </p:normalViewPr>
  <p:slideViewPr>
    <p:cSldViewPr snapToGrid="0">
      <p:cViewPr varScale="1">
        <p:scale>
          <a:sx n="110" d="100"/>
          <a:sy n="110" d="100"/>
        </p:scale>
        <p:origin x="552"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2"/>
    </p:cViewPr>
  </p:sorterViewPr>
  <p:notesViewPr>
    <p:cSldViewPr snapToGrid="0">
      <p:cViewPr varScale="1">
        <p:scale>
          <a:sx n="62" d="100"/>
          <a:sy n="62" d="100"/>
        </p:scale>
        <p:origin x="338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D2A35-971C-4516-95DF-562B32449019}"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BCE46-8D4C-4BEE-885F-1376F554A024}" type="slidenum">
              <a:rPr lang="en-US" smtClean="0"/>
              <a:t>‹#›</a:t>
            </a:fld>
            <a:endParaRPr lang="en-US"/>
          </a:p>
        </p:txBody>
      </p:sp>
    </p:spTree>
    <p:extLst>
      <p:ext uri="{BB962C8B-B14F-4D97-AF65-F5344CB8AC3E}">
        <p14:creationId xmlns:p14="http://schemas.microsoft.com/office/powerpoint/2010/main" val="347807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0D46-3CF3-48FA-4EDF-C46412454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58A5AB-E183-DD1B-C5F8-3D20D3FC9B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BB3BA1-8012-DA09-6FF6-8FA54BC9184E}"/>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5" name="Footer Placeholder 4">
            <a:extLst>
              <a:ext uri="{FF2B5EF4-FFF2-40B4-BE49-F238E27FC236}">
                <a16:creationId xmlns:a16="http://schemas.microsoft.com/office/drawing/2014/main" id="{9C665B1A-44DB-E0A0-4311-83A3563B5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27FB-13D2-FB17-774E-3AA5775A534B}"/>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62382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1639-B0E1-FB06-16A9-4EF7204511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99443A-DA1E-9C27-9BA3-DCE4075C84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F5F0C-3520-7EFC-F832-2A929BFE0FD9}"/>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5" name="Footer Placeholder 4">
            <a:extLst>
              <a:ext uri="{FF2B5EF4-FFF2-40B4-BE49-F238E27FC236}">
                <a16:creationId xmlns:a16="http://schemas.microsoft.com/office/drawing/2014/main" id="{267D814A-8B55-E6D7-7AAE-2CFE193985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AABC8-43EB-49C7-2BA0-A27AAE971BEF}"/>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286253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8B14C-A778-2DED-2A6A-75F16B141D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45C3D0-8E77-1980-428B-F240E053D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06CAD-6853-A88A-3874-BDAA5B799A8B}"/>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5" name="Footer Placeholder 4">
            <a:extLst>
              <a:ext uri="{FF2B5EF4-FFF2-40B4-BE49-F238E27FC236}">
                <a16:creationId xmlns:a16="http://schemas.microsoft.com/office/drawing/2014/main" id="{7A45920C-8775-CCCD-69D2-BCEF6F6A8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15BC1-DA53-F549-C5DA-DD3B272FAA06}"/>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1397304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1D2B4-C49C-54E8-D174-AA6F010AB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5093C-2306-7C50-7312-C74B0FAAD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3138-73D1-D7B9-9E66-8C9D3F9A57DF}"/>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5" name="Footer Placeholder 4">
            <a:extLst>
              <a:ext uri="{FF2B5EF4-FFF2-40B4-BE49-F238E27FC236}">
                <a16:creationId xmlns:a16="http://schemas.microsoft.com/office/drawing/2014/main" id="{B0EE078E-A2B1-1675-4B16-5930C1D2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43022-0D0C-6B67-BFCD-83C95B4790B0}"/>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64385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F3B0-F9DC-EEFD-2DE0-2FF2200C65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B6858-F464-3EC9-CFCD-ED224343BC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15A283-F253-FE9F-6FD3-3B4D22F7A3E5}"/>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5" name="Footer Placeholder 4">
            <a:extLst>
              <a:ext uri="{FF2B5EF4-FFF2-40B4-BE49-F238E27FC236}">
                <a16:creationId xmlns:a16="http://schemas.microsoft.com/office/drawing/2014/main" id="{834B7125-E796-6605-70A8-40D01F672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00576-404A-20F1-D7CC-514120091932}"/>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237136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308F-10A9-A9FF-785E-309782102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BF072-DC16-CD8D-FB4A-DAE5E36B9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047B9F-16F1-6C31-5DCE-470E40FB1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99DE6-0525-9D05-22EA-BAB004F60E54}"/>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6" name="Footer Placeholder 5">
            <a:extLst>
              <a:ext uri="{FF2B5EF4-FFF2-40B4-BE49-F238E27FC236}">
                <a16:creationId xmlns:a16="http://schemas.microsoft.com/office/drawing/2014/main" id="{986B059C-828A-4944-85EF-5FC74B008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9ABE26-657B-D965-90A2-7D87FC781595}"/>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196225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E301-CC41-B9B8-DA48-33DD2DF43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3FBEB-D747-4EC0-3C9A-BF4E28FE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18497E-6D98-47C7-808F-C5409CC81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088002-3BA9-63D9-1DA7-21AA0A4E2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4817D-0963-433E-559A-6BEE90A54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349346-7329-CA60-42D2-5A2A3A4E94BB}"/>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8" name="Footer Placeholder 7">
            <a:extLst>
              <a:ext uri="{FF2B5EF4-FFF2-40B4-BE49-F238E27FC236}">
                <a16:creationId xmlns:a16="http://schemas.microsoft.com/office/drawing/2014/main" id="{5F402102-4615-4B72-449C-0375F1DDCA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601D14-1F50-1B85-7146-663E82148B86}"/>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65479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187FF-9E16-2208-DC0A-19B41BF95D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11A29B-AC67-9F69-DBCA-E379C82224AC}"/>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4" name="Footer Placeholder 3">
            <a:extLst>
              <a:ext uri="{FF2B5EF4-FFF2-40B4-BE49-F238E27FC236}">
                <a16:creationId xmlns:a16="http://schemas.microsoft.com/office/drawing/2014/main" id="{E592B7F1-C3C8-A2E6-E192-EB023B860F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F5467F-EC89-BB74-14C1-16877B0A27B1}"/>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64059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E3EDC-E363-8181-A364-6E55E3C543EC}"/>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3" name="Footer Placeholder 2">
            <a:extLst>
              <a:ext uri="{FF2B5EF4-FFF2-40B4-BE49-F238E27FC236}">
                <a16:creationId xmlns:a16="http://schemas.microsoft.com/office/drawing/2014/main" id="{EDA35560-2A81-C5CD-1D60-828FF05594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A01A9D-D76C-2AAB-5818-F41774165D1A}"/>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35404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5DB3-925E-43F4-9641-CE05D0698A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EF551E-54A6-DEE4-6A9B-8E92572C1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42FB0-B3BC-2BE6-D290-0816D29B5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6BD46-F985-CC58-F0AC-60BB3AAF961F}"/>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6" name="Footer Placeholder 5">
            <a:extLst>
              <a:ext uri="{FF2B5EF4-FFF2-40B4-BE49-F238E27FC236}">
                <a16:creationId xmlns:a16="http://schemas.microsoft.com/office/drawing/2014/main" id="{9E3B6CD9-CEEA-3CFB-C4E4-0A24B785BC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0B0E2-1CD2-E410-3F8C-D9D50C8C6BCA}"/>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370966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784-62D9-6A79-BEEF-2C910E167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5C6D9-2C82-F898-8314-9D4749372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55CC64-7DDD-16BE-666A-5FB781D7D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DDFE-A4FD-B854-0AD4-ADE895F784A6}"/>
              </a:ext>
            </a:extLst>
          </p:cNvPr>
          <p:cNvSpPr>
            <a:spLocks noGrp="1"/>
          </p:cNvSpPr>
          <p:nvPr>
            <p:ph type="dt" sz="half" idx="10"/>
          </p:nvPr>
        </p:nvSpPr>
        <p:spPr/>
        <p:txBody>
          <a:bodyPr/>
          <a:lstStyle/>
          <a:p>
            <a:fld id="{4DFC163E-E5C0-4DAF-9139-B75B41403ECE}" type="datetimeFigureOut">
              <a:rPr lang="en-US" smtClean="0"/>
              <a:t>10/17/2022</a:t>
            </a:fld>
            <a:endParaRPr lang="en-US"/>
          </a:p>
        </p:txBody>
      </p:sp>
      <p:sp>
        <p:nvSpPr>
          <p:cNvPr id="6" name="Footer Placeholder 5">
            <a:extLst>
              <a:ext uri="{FF2B5EF4-FFF2-40B4-BE49-F238E27FC236}">
                <a16:creationId xmlns:a16="http://schemas.microsoft.com/office/drawing/2014/main" id="{D2881A07-0EF6-179B-572B-5A78A1A75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277B6-41AC-B81C-AF46-27E99B85B439}"/>
              </a:ext>
            </a:extLst>
          </p:cNvPr>
          <p:cNvSpPr>
            <a:spLocks noGrp="1"/>
          </p:cNvSpPr>
          <p:nvPr>
            <p:ph type="sldNum" sz="quarter" idx="12"/>
          </p:nvPr>
        </p:nvSpPr>
        <p:spPr/>
        <p:txBody>
          <a:bodyPr/>
          <a:lstStyle/>
          <a:p>
            <a:fld id="{49E288DC-1E61-40E7-B813-75B18F6D9CF1}" type="slidenum">
              <a:rPr lang="en-US" smtClean="0"/>
              <a:t>‹#›</a:t>
            </a:fld>
            <a:endParaRPr lang="en-US"/>
          </a:p>
        </p:txBody>
      </p:sp>
    </p:spTree>
    <p:extLst>
      <p:ext uri="{BB962C8B-B14F-4D97-AF65-F5344CB8AC3E}">
        <p14:creationId xmlns:p14="http://schemas.microsoft.com/office/powerpoint/2010/main" val="164103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2EDBD-1157-0431-16FF-2EB19BAB4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BD39DC-8236-D34A-54F5-F5FAF383E5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BE9E8-A92A-CCF8-1468-A7E15D4CB2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C163E-E5C0-4DAF-9139-B75B41403ECE}" type="datetimeFigureOut">
              <a:rPr lang="en-US" smtClean="0"/>
              <a:t>10/17/2022</a:t>
            </a:fld>
            <a:endParaRPr lang="en-US"/>
          </a:p>
        </p:txBody>
      </p:sp>
      <p:sp>
        <p:nvSpPr>
          <p:cNvPr id="5" name="Footer Placeholder 4">
            <a:extLst>
              <a:ext uri="{FF2B5EF4-FFF2-40B4-BE49-F238E27FC236}">
                <a16:creationId xmlns:a16="http://schemas.microsoft.com/office/drawing/2014/main" id="{5D956F4A-8CE5-8389-BAFD-4E43BCE4D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89CE22-6EF6-F34A-BFF0-3504D6EF0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88DC-1E61-40E7-B813-75B18F6D9CF1}" type="slidenum">
              <a:rPr lang="en-US" smtClean="0"/>
              <a:t>‹#›</a:t>
            </a:fld>
            <a:endParaRPr lang="en-US"/>
          </a:p>
        </p:txBody>
      </p:sp>
    </p:spTree>
    <p:extLst>
      <p:ext uri="{BB962C8B-B14F-4D97-AF65-F5344CB8AC3E}">
        <p14:creationId xmlns:p14="http://schemas.microsoft.com/office/powerpoint/2010/main" val="2068066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hyperlink" Target="phillystreetlightimprovement.com" TargetMode="External"/><Relationship Id="rId3" Type="http://schemas.openxmlformats.org/officeDocument/2006/relationships/image" Target="../media/image3.png"/><Relationship Id="rId7" Type="http://schemas.openxmlformats.org/officeDocument/2006/relationships/hyperlink" Target="mailto:Mail@communitymarketingconcepts.com"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mailto:ledstreetlighting@phila.gov" TargetMode="External"/><Relationship Id="rId5" Type="http://schemas.openxmlformats.org/officeDocument/2006/relationships/image" Target="../media/image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BD361A-94B2-72EF-F6D1-E35ACF4DFE15}"/>
              </a:ext>
            </a:extLst>
          </p:cNvPr>
          <p:cNvSpPr/>
          <p:nvPr/>
        </p:nvSpPr>
        <p:spPr>
          <a:xfrm>
            <a:off x="0" y="-116059"/>
            <a:ext cx="12192000" cy="5712627"/>
          </a:xfrm>
          <a:prstGeom prst="rect">
            <a:avLst/>
          </a:prstGeom>
          <a:solidFill>
            <a:srgbClr val="005A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7" name="Picture 26" descr="Map&#10;&#10;Description automatically generated">
            <a:extLst>
              <a:ext uri="{FF2B5EF4-FFF2-40B4-BE49-F238E27FC236}">
                <a16:creationId xmlns:a16="http://schemas.microsoft.com/office/drawing/2014/main" id="{2CAFEC11-D25B-7FDD-187B-63014A09EB29}"/>
              </a:ext>
            </a:extLst>
          </p:cNvPr>
          <p:cNvPicPr>
            <a:picLocks noChangeAspect="1"/>
          </p:cNvPicPr>
          <p:nvPr/>
        </p:nvPicPr>
        <p:blipFill rotWithShape="1">
          <a:blip r:embed="rId2">
            <a:alphaModFix amt="26000"/>
          </a:blip>
          <a:srcRect l="13122" t="42638" r="34160" b="20889"/>
          <a:stretch/>
        </p:blipFill>
        <p:spPr>
          <a:xfrm>
            <a:off x="0" y="-116058"/>
            <a:ext cx="12192000" cy="5712626"/>
          </a:xfrm>
          <a:prstGeom prst="rect">
            <a:avLst/>
          </a:prstGeom>
        </p:spPr>
      </p:pic>
      <p:pic>
        <p:nvPicPr>
          <p:cNvPr id="7" name="Picture 6" descr="Text&#10;&#10;Description automatically generated">
            <a:extLst>
              <a:ext uri="{FF2B5EF4-FFF2-40B4-BE49-F238E27FC236}">
                <a16:creationId xmlns:a16="http://schemas.microsoft.com/office/drawing/2014/main" id="{3021E851-596C-3F34-2E65-5D67E2735E4A}"/>
              </a:ext>
            </a:extLst>
          </p:cNvPr>
          <p:cNvPicPr>
            <a:picLocks noChangeAspect="1"/>
          </p:cNvPicPr>
          <p:nvPr/>
        </p:nvPicPr>
        <p:blipFill>
          <a:blip r:embed="rId3"/>
          <a:stretch>
            <a:fillRect/>
          </a:stretch>
        </p:blipFill>
        <p:spPr>
          <a:xfrm>
            <a:off x="2476390" y="6018303"/>
            <a:ext cx="1702268" cy="483803"/>
          </a:xfrm>
          <a:prstGeom prst="rect">
            <a:avLst/>
          </a:prstGeom>
        </p:spPr>
      </p:pic>
      <p:pic>
        <p:nvPicPr>
          <p:cNvPr id="11" name="Picture 10" descr="Logo&#10;&#10;Description automatically generated">
            <a:extLst>
              <a:ext uri="{FF2B5EF4-FFF2-40B4-BE49-F238E27FC236}">
                <a16:creationId xmlns:a16="http://schemas.microsoft.com/office/drawing/2014/main" id="{38AFA9F7-FFCA-A138-E508-EE99B6044C57}"/>
              </a:ext>
            </a:extLst>
          </p:cNvPr>
          <p:cNvPicPr>
            <a:picLocks noChangeAspect="1"/>
          </p:cNvPicPr>
          <p:nvPr/>
        </p:nvPicPr>
        <p:blipFill>
          <a:blip r:embed="rId4"/>
          <a:stretch>
            <a:fillRect/>
          </a:stretch>
        </p:blipFill>
        <p:spPr>
          <a:xfrm>
            <a:off x="4838437" y="5885545"/>
            <a:ext cx="2247987" cy="749329"/>
          </a:xfrm>
          <a:prstGeom prst="rect">
            <a:avLst/>
          </a:prstGeom>
        </p:spPr>
      </p:pic>
      <p:pic>
        <p:nvPicPr>
          <p:cNvPr id="13" name="Picture 12" descr="Logo, company name&#10;&#10;Description automatically generated">
            <a:extLst>
              <a:ext uri="{FF2B5EF4-FFF2-40B4-BE49-F238E27FC236}">
                <a16:creationId xmlns:a16="http://schemas.microsoft.com/office/drawing/2014/main" id="{9A3073A9-F8D9-482E-61C9-F297EF2FFFC3}"/>
              </a:ext>
            </a:extLst>
          </p:cNvPr>
          <p:cNvPicPr>
            <a:picLocks noChangeAspect="1"/>
          </p:cNvPicPr>
          <p:nvPr/>
        </p:nvPicPr>
        <p:blipFill>
          <a:blip r:embed="rId5"/>
          <a:stretch>
            <a:fillRect/>
          </a:stretch>
        </p:blipFill>
        <p:spPr>
          <a:xfrm>
            <a:off x="7404045" y="5776285"/>
            <a:ext cx="2465496" cy="1027291"/>
          </a:xfrm>
          <a:prstGeom prst="rect">
            <a:avLst/>
          </a:prstGeom>
        </p:spPr>
      </p:pic>
      <p:sp>
        <p:nvSpPr>
          <p:cNvPr id="15" name="Rectangle 14">
            <a:extLst>
              <a:ext uri="{FF2B5EF4-FFF2-40B4-BE49-F238E27FC236}">
                <a16:creationId xmlns:a16="http://schemas.microsoft.com/office/drawing/2014/main" id="{F95E5DB5-ECE4-1C09-3982-3E5617C98E50}"/>
              </a:ext>
            </a:extLst>
          </p:cNvPr>
          <p:cNvSpPr/>
          <p:nvPr/>
        </p:nvSpPr>
        <p:spPr>
          <a:xfrm>
            <a:off x="0" y="5596568"/>
            <a:ext cx="12192000" cy="109728"/>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3" name="Picture 22" descr="Text&#10;&#10;Description automatically generated with medium confidence">
            <a:extLst>
              <a:ext uri="{FF2B5EF4-FFF2-40B4-BE49-F238E27FC236}">
                <a16:creationId xmlns:a16="http://schemas.microsoft.com/office/drawing/2014/main" id="{FE41A22A-AC27-0F7C-5F0C-764BF1BFF7CF}"/>
              </a:ext>
            </a:extLst>
          </p:cNvPr>
          <p:cNvPicPr>
            <a:picLocks noChangeAspect="1"/>
          </p:cNvPicPr>
          <p:nvPr/>
        </p:nvPicPr>
        <p:blipFill>
          <a:blip r:embed="rId6"/>
          <a:stretch>
            <a:fillRect/>
          </a:stretch>
        </p:blipFill>
        <p:spPr>
          <a:xfrm>
            <a:off x="2322464" y="1390333"/>
            <a:ext cx="7547081" cy="3075791"/>
          </a:xfrm>
          <a:prstGeom prst="rect">
            <a:avLst/>
          </a:prstGeom>
        </p:spPr>
      </p:pic>
    </p:spTree>
    <p:extLst>
      <p:ext uri="{BB962C8B-B14F-4D97-AF65-F5344CB8AC3E}">
        <p14:creationId xmlns:p14="http://schemas.microsoft.com/office/powerpoint/2010/main" val="3054611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613834" y="456507"/>
            <a:ext cx="7190086" cy="526939"/>
          </a:xfrm>
          <a:prstGeom prst="rect">
            <a:avLst/>
          </a:prstGeom>
          <a:noFill/>
        </p:spPr>
        <p:txBody>
          <a:bodyPr wrap="square" rtlCol="0">
            <a:spAutoFit/>
          </a:bodyPr>
          <a:lstStyle/>
          <a:p>
            <a:pPr algn="ctr"/>
            <a:r>
              <a:rPr lang="en-US" sz="2824" b="1" dirty="0"/>
              <a:t>LED Street Lighting Evolution</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90A87994-596E-9BB8-D16D-4B42A47DD663}"/>
              </a:ext>
            </a:extLst>
          </p:cNvPr>
          <p:cNvSpPr txBox="1">
            <a:spLocks/>
          </p:cNvSpPr>
          <p:nvPr/>
        </p:nvSpPr>
        <p:spPr>
          <a:xfrm>
            <a:off x="2023274" y="1331451"/>
            <a:ext cx="8145450" cy="3326887"/>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l">
              <a:spcAft>
                <a:spcPts val="600"/>
              </a:spcAft>
              <a:buFont typeface="Arial" panose="020B0604020202020204" pitchFamily="34" charset="0"/>
              <a:buChar char="•"/>
            </a:pPr>
            <a:endParaRPr lang="en-US" sz="100" dirty="0"/>
          </a:p>
          <a:p>
            <a:pPr>
              <a:lnSpc>
                <a:spcPct val="100000"/>
              </a:lnSpc>
              <a:spcAft>
                <a:spcPts val="600"/>
              </a:spcAft>
            </a:pPr>
            <a:r>
              <a:rPr lang="en-US" sz="1800" dirty="0"/>
              <a:t>Many of the largest cities in North America have converted their street lights to LED, including Chicago, New York, Los Angeles, Phoenix, Boston</a:t>
            </a:r>
          </a:p>
          <a:p>
            <a:pPr>
              <a:lnSpc>
                <a:spcPct val="100000"/>
              </a:lnSpc>
              <a:spcAft>
                <a:spcPts val="600"/>
              </a:spcAft>
            </a:pPr>
            <a:r>
              <a:rPr lang="en-US" sz="1800" dirty="0"/>
              <a:t>According to the Department of Energy, LED street light penetration grew from 28% to 49% between between 2016 and 2018, and current estimates exceed 65% </a:t>
            </a:r>
          </a:p>
          <a:p>
            <a:pPr>
              <a:lnSpc>
                <a:spcPct val="100000"/>
              </a:lnSpc>
              <a:spcAft>
                <a:spcPts val="600"/>
              </a:spcAft>
            </a:pPr>
            <a:r>
              <a:rPr lang="en-US" sz="1800" dirty="0"/>
              <a:t>Most streetlights are owned by utilities and they have been slower to convert than cities that own their own streetlights</a:t>
            </a:r>
          </a:p>
          <a:p>
            <a:pPr>
              <a:lnSpc>
                <a:spcPct val="100000"/>
              </a:lnSpc>
              <a:spcAft>
                <a:spcPts val="600"/>
              </a:spcAft>
            </a:pPr>
            <a:r>
              <a:rPr lang="en-US" sz="1800" dirty="0"/>
              <a:t>Ameresco has completed 62 projects encompassing nearly 900,000 street lights</a:t>
            </a:r>
          </a:p>
          <a:p>
            <a:pPr>
              <a:lnSpc>
                <a:spcPct val="100000"/>
              </a:lnSpc>
              <a:spcAft>
                <a:spcPts val="600"/>
              </a:spcAft>
            </a:pPr>
            <a:r>
              <a:rPr lang="en-US" sz="1800" dirty="0"/>
              <a:t>Cities are increasingly including networked controls in these projects</a:t>
            </a:r>
          </a:p>
        </p:txBody>
      </p:sp>
    </p:spTree>
    <p:extLst>
      <p:ext uri="{BB962C8B-B14F-4D97-AF65-F5344CB8AC3E}">
        <p14:creationId xmlns:p14="http://schemas.microsoft.com/office/powerpoint/2010/main" val="2904340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1658470" y="456507"/>
            <a:ext cx="8875058" cy="526939"/>
          </a:xfrm>
          <a:prstGeom prst="rect">
            <a:avLst/>
          </a:prstGeom>
          <a:noFill/>
        </p:spPr>
        <p:txBody>
          <a:bodyPr wrap="square" rtlCol="0">
            <a:spAutoFit/>
          </a:bodyPr>
          <a:lstStyle/>
          <a:p>
            <a:pPr algn="ctr"/>
            <a:r>
              <a:rPr lang="en-US" sz="2824" b="1" dirty="0"/>
              <a:t>Comprehensive Project Development Process</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90A87994-596E-9BB8-D16D-4B42A47DD663}"/>
              </a:ext>
            </a:extLst>
          </p:cNvPr>
          <p:cNvSpPr txBox="1">
            <a:spLocks/>
          </p:cNvSpPr>
          <p:nvPr/>
        </p:nvSpPr>
        <p:spPr>
          <a:xfrm>
            <a:off x="857205" y="1326999"/>
            <a:ext cx="6801944" cy="3326887"/>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00000"/>
              </a:lnSpc>
            </a:pPr>
            <a:r>
              <a:rPr lang="en-US" sz="1800" dirty="0"/>
              <a:t>Citywide GIS-based audit of existing streetlight system</a:t>
            </a:r>
          </a:p>
          <a:p>
            <a:pPr>
              <a:lnSpc>
                <a:spcPct val="100000"/>
              </a:lnSpc>
            </a:pPr>
            <a:r>
              <a:rPr lang="en-US" sz="1800" dirty="0"/>
              <a:t>Community outreach, soliciting streetlight preferences as input to design process</a:t>
            </a:r>
            <a:endParaRPr lang="en-US" sz="1360" dirty="0"/>
          </a:p>
          <a:p>
            <a:pPr lvl="1">
              <a:lnSpc>
                <a:spcPct val="100000"/>
              </a:lnSpc>
            </a:pPr>
            <a:r>
              <a:rPr lang="en-US" sz="1360" dirty="0"/>
              <a:t>Program website and community outreach events</a:t>
            </a:r>
          </a:p>
          <a:p>
            <a:pPr lvl="1">
              <a:lnSpc>
                <a:spcPct val="100000"/>
              </a:lnSpc>
            </a:pPr>
            <a:r>
              <a:rPr lang="en-US" sz="1360" dirty="0"/>
              <a:t>Trial installations and community surveys</a:t>
            </a:r>
          </a:p>
          <a:p>
            <a:pPr>
              <a:lnSpc>
                <a:spcPct val="100000"/>
              </a:lnSpc>
            </a:pPr>
            <a:r>
              <a:rPr lang="en-US" sz="1800" dirty="0"/>
              <a:t>Streetlight and control system evaluation and selection</a:t>
            </a:r>
          </a:p>
          <a:p>
            <a:pPr lvl="1">
              <a:lnSpc>
                <a:spcPct val="100000"/>
              </a:lnSpc>
            </a:pPr>
            <a:r>
              <a:rPr lang="en-US" sz="1360" dirty="0"/>
              <a:t>Includes assessment of future Smart City opportunities</a:t>
            </a:r>
          </a:p>
          <a:p>
            <a:pPr>
              <a:lnSpc>
                <a:spcPct val="100000"/>
              </a:lnSpc>
            </a:pPr>
            <a:r>
              <a:rPr lang="en-US" sz="1800" dirty="0"/>
              <a:t>Standardized Lighting Design ensuring the “right” light source is installed for all City typical roadway applications and special needs</a:t>
            </a:r>
          </a:p>
          <a:p>
            <a:pPr>
              <a:lnSpc>
                <a:spcPct val="100000"/>
              </a:lnSpc>
            </a:pPr>
            <a:r>
              <a:rPr lang="en-US" sz="1800" dirty="0"/>
              <a:t>Investment Grade Audit Report with project costs, annual savings and cash flows</a:t>
            </a:r>
          </a:p>
        </p:txBody>
      </p:sp>
      <p:pic>
        <p:nvPicPr>
          <p:cNvPr id="10" name="Picture 9">
            <a:extLst>
              <a:ext uri="{FF2B5EF4-FFF2-40B4-BE49-F238E27FC236}">
                <a16:creationId xmlns:a16="http://schemas.microsoft.com/office/drawing/2014/main" id="{57313CAB-3CA8-38D5-425B-59113AEECB39}"/>
              </a:ext>
            </a:extLst>
          </p:cNvPr>
          <p:cNvPicPr>
            <a:picLocks noChangeAspect="1"/>
          </p:cNvPicPr>
          <p:nvPr/>
        </p:nvPicPr>
        <p:blipFill>
          <a:blip r:embed="rId6"/>
          <a:srcRect/>
          <a:stretch/>
        </p:blipFill>
        <p:spPr>
          <a:xfrm>
            <a:off x="8215547" y="1376753"/>
            <a:ext cx="3064613" cy="4086150"/>
          </a:xfrm>
          <a:prstGeom prst="rect">
            <a:avLst/>
          </a:prstGeom>
        </p:spPr>
      </p:pic>
    </p:spTree>
    <p:extLst>
      <p:ext uri="{BB962C8B-B14F-4D97-AF65-F5344CB8AC3E}">
        <p14:creationId xmlns:p14="http://schemas.microsoft.com/office/powerpoint/2010/main" val="2995106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t>Streetlight Color Temperature</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 name="Picture 3">
            <a:extLst>
              <a:ext uri="{FF2B5EF4-FFF2-40B4-BE49-F238E27FC236}">
                <a16:creationId xmlns:a16="http://schemas.microsoft.com/office/drawing/2014/main" id="{4D963741-DD74-EE19-E98C-9AE8E01FF87F}"/>
              </a:ext>
            </a:extLst>
          </p:cNvPr>
          <p:cNvPicPr>
            <a:picLocks noChangeAspect="1"/>
          </p:cNvPicPr>
          <p:nvPr/>
        </p:nvPicPr>
        <p:blipFill>
          <a:blip r:embed="rId6"/>
          <a:stretch>
            <a:fillRect/>
          </a:stretch>
        </p:blipFill>
        <p:spPr>
          <a:xfrm>
            <a:off x="2779428" y="3476684"/>
            <a:ext cx="2798459" cy="1855500"/>
          </a:xfrm>
          <a:prstGeom prst="rect">
            <a:avLst/>
          </a:prstGeom>
        </p:spPr>
      </p:pic>
      <p:pic>
        <p:nvPicPr>
          <p:cNvPr id="5" name="Picture 4" descr="A picture containing text, road, outdoor, street&#10;&#10;Description automatically generated">
            <a:extLst>
              <a:ext uri="{FF2B5EF4-FFF2-40B4-BE49-F238E27FC236}">
                <a16:creationId xmlns:a16="http://schemas.microsoft.com/office/drawing/2014/main" id="{A777ADC8-33C0-F7C4-77CA-B5F4D0A8FEE9}"/>
              </a:ext>
            </a:extLst>
          </p:cNvPr>
          <p:cNvPicPr>
            <a:picLocks noChangeAspect="1"/>
          </p:cNvPicPr>
          <p:nvPr/>
        </p:nvPicPr>
        <p:blipFill>
          <a:blip r:embed="rId7"/>
          <a:stretch>
            <a:fillRect/>
          </a:stretch>
        </p:blipFill>
        <p:spPr>
          <a:xfrm>
            <a:off x="576189" y="1437211"/>
            <a:ext cx="2751335" cy="1824255"/>
          </a:xfrm>
          <a:prstGeom prst="rect">
            <a:avLst/>
          </a:prstGeom>
        </p:spPr>
      </p:pic>
      <p:pic>
        <p:nvPicPr>
          <p:cNvPr id="12" name="Picture 11" descr="A picture containing outdoor, road, way, highway&#10;&#10;Description automatically generated">
            <a:extLst>
              <a:ext uri="{FF2B5EF4-FFF2-40B4-BE49-F238E27FC236}">
                <a16:creationId xmlns:a16="http://schemas.microsoft.com/office/drawing/2014/main" id="{2129E3F1-B59A-C157-0D46-D66E13C6E36A}"/>
              </a:ext>
            </a:extLst>
          </p:cNvPr>
          <p:cNvPicPr>
            <a:picLocks noChangeAspect="1"/>
          </p:cNvPicPr>
          <p:nvPr/>
        </p:nvPicPr>
        <p:blipFill>
          <a:blip r:embed="rId8"/>
          <a:stretch>
            <a:fillRect/>
          </a:stretch>
        </p:blipFill>
        <p:spPr>
          <a:xfrm>
            <a:off x="7167186" y="1459650"/>
            <a:ext cx="4326562" cy="2609318"/>
          </a:xfrm>
          <a:prstGeom prst="rect">
            <a:avLst/>
          </a:prstGeom>
        </p:spPr>
      </p:pic>
      <p:sp>
        <p:nvSpPr>
          <p:cNvPr id="13" name="TextBox 12">
            <a:extLst>
              <a:ext uri="{FF2B5EF4-FFF2-40B4-BE49-F238E27FC236}">
                <a16:creationId xmlns:a16="http://schemas.microsoft.com/office/drawing/2014/main" id="{C3931A84-B2EE-6A59-C6F7-FE6FEDD7E984}"/>
              </a:ext>
            </a:extLst>
          </p:cNvPr>
          <p:cNvSpPr txBox="1"/>
          <p:nvPr/>
        </p:nvSpPr>
        <p:spPr>
          <a:xfrm>
            <a:off x="7189814" y="4100694"/>
            <a:ext cx="869429" cy="646331"/>
          </a:xfrm>
          <a:prstGeom prst="rect">
            <a:avLst/>
          </a:prstGeom>
          <a:noFill/>
        </p:spPr>
        <p:txBody>
          <a:bodyPr wrap="square" rtlCol="0">
            <a:spAutoFit/>
          </a:bodyPr>
          <a:lstStyle/>
          <a:p>
            <a:pPr algn="ctr"/>
            <a:r>
              <a:rPr lang="en-US" dirty="0"/>
              <a:t>HPS 2100K</a:t>
            </a:r>
          </a:p>
        </p:txBody>
      </p:sp>
      <p:sp>
        <p:nvSpPr>
          <p:cNvPr id="14" name="TextBox 13">
            <a:extLst>
              <a:ext uri="{FF2B5EF4-FFF2-40B4-BE49-F238E27FC236}">
                <a16:creationId xmlns:a16="http://schemas.microsoft.com/office/drawing/2014/main" id="{6251022B-3D88-0841-9D17-DA50F0EB2ECE}"/>
              </a:ext>
            </a:extLst>
          </p:cNvPr>
          <p:cNvSpPr txBox="1"/>
          <p:nvPr/>
        </p:nvSpPr>
        <p:spPr>
          <a:xfrm>
            <a:off x="10569417" y="4100694"/>
            <a:ext cx="869429" cy="646331"/>
          </a:xfrm>
          <a:prstGeom prst="rect">
            <a:avLst/>
          </a:prstGeom>
          <a:noFill/>
        </p:spPr>
        <p:txBody>
          <a:bodyPr wrap="square" rtlCol="0">
            <a:spAutoFit/>
          </a:bodyPr>
          <a:lstStyle/>
          <a:p>
            <a:pPr algn="ctr"/>
            <a:r>
              <a:rPr lang="en-US" dirty="0"/>
              <a:t>LED 4000K</a:t>
            </a:r>
          </a:p>
        </p:txBody>
      </p:sp>
      <p:sp>
        <p:nvSpPr>
          <p:cNvPr id="15" name="TextBox 14">
            <a:extLst>
              <a:ext uri="{FF2B5EF4-FFF2-40B4-BE49-F238E27FC236}">
                <a16:creationId xmlns:a16="http://schemas.microsoft.com/office/drawing/2014/main" id="{36D01CF9-F84F-9F8C-DB7F-A1246276A527}"/>
              </a:ext>
            </a:extLst>
          </p:cNvPr>
          <p:cNvSpPr txBox="1"/>
          <p:nvPr/>
        </p:nvSpPr>
        <p:spPr>
          <a:xfrm>
            <a:off x="8879616" y="4100694"/>
            <a:ext cx="869429" cy="646331"/>
          </a:xfrm>
          <a:prstGeom prst="rect">
            <a:avLst/>
          </a:prstGeom>
          <a:noFill/>
        </p:spPr>
        <p:txBody>
          <a:bodyPr wrap="square" rtlCol="0">
            <a:spAutoFit/>
          </a:bodyPr>
          <a:lstStyle/>
          <a:p>
            <a:pPr algn="ctr"/>
            <a:r>
              <a:rPr lang="en-US" dirty="0"/>
              <a:t>LED 3000K</a:t>
            </a:r>
          </a:p>
        </p:txBody>
      </p:sp>
      <p:sp>
        <p:nvSpPr>
          <p:cNvPr id="16" name="TextBox 15">
            <a:extLst>
              <a:ext uri="{FF2B5EF4-FFF2-40B4-BE49-F238E27FC236}">
                <a16:creationId xmlns:a16="http://schemas.microsoft.com/office/drawing/2014/main" id="{EDFB2EF0-EE33-B80E-DF98-2EFF92554241}"/>
              </a:ext>
            </a:extLst>
          </p:cNvPr>
          <p:cNvSpPr txBox="1"/>
          <p:nvPr/>
        </p:nvSpPr>
        <p:spPr>
          <a:xfrm>
            <a:off x="512231" y="3332951"/>
            <a:ext cx="1780619" cy="369332"/>
          </a:xfrm>
          <a:prstGeom prst="rect">
            <a:avLst/>
          </a:prstGeom>
          <a:noFill/>
        </p:spPr>
        <p:txBody>
          <a:bodyPr wrap="square" rtlCol="0">
            <a:spAutoFit/>
          </a:bodyPr>
          <a:lstStyle/>
          <a:p>
            <a:pPr algn="ctr"/>
            <a:r>
              <a:rPr lang="en-US" dirty="0"/>
              <a:t>“Warmer” color</a:t>
            </a:r>
          </a:p>
        </p:txBody>
      </p:sp>
      <p:sp>
        <p:nvSpPr>
          <p:cNvPr id="17" name="TextBox 16">
            <a:extLst>
              <a:ext uri="{FF2B5EF4-FFF2-40B4-BE49-F238E27FC236}">
                <a16:creationId xmlns:a16="http://schemas.microsoft.com/office/drawing/2014/main" id="{70DFF621-F6D4-695A-9547-C41ACE9E95AA}"/>
              </a:ext>
            </a:extLst>
          </p:cNvPr>
          <p:cNvSpPr txBox="1"/>
          <p:nvPr/>
        </p:nvSpPr>
        <p:spPr>
          <a:xfrm>
            <a:off x="1024949" y="4956384"/>
            <a:ext cx="1702267" cy="369332"/>
          </a:xfrm>
          <a:prstGeom prst="rect">
            <a:avLst/>
          </a:prstGeom>
          <a:noFill/>
        </p:spPr>
        <p:txBody>
          <a:bodyPr wrap="square" rtlCol="0">
            <a:spAutoFit/>
          </a:bodyPr>
          <a:lstStyle/>
          <a:p>
            <a:pPr algn="ctr"/>
            <a:r>
              <a:rPr lang="en-US" dirty="0"/>
              <a:t>“Cooler” color</a:t>
            </a:r>
          </a:p>
        </p:txBody>
      </p:sp>
      <p:sp>
        <p:nvSpPr>
          <p:cNvPr id="18" name="TextBox 17">
            <a:extLst>
              <a:ext uri="{FF2B5EF4-FFF2-40B4-BE49-F238E27FC236}">
                <a16:creationId xmlns:a16="http://schemas.microsoft.com/office/drawing/2014/main" id="{2414EAF0-D80A-9C4B-A8EB-EDE95A629856}"/>
              </a:ext>
            </a:extLst>
          </p:cNvPr>
          <p:cNvSpPr txBox="1"/>
          <p:nvPr/>
        </p:nvSpPr>
        <p:spPr>
          <a:xfrm>
            <a:off x="7368441" y="4803810"/>
            <a:ext cx="3891776" cy="646331"/>
          </a:xfrm>
          <a:prstGeom prst="rect">
            <a:avLst/>
          </a:prstGeom>
          <a:noFill/>
        </p:spPr>
        <p:txBody>
          <a:bodyPr wrap="square" rtlCol="0">
            <a:spAutoFit/>
          </a:bodyPr>
          <a:lstStyle/>
          <a:p>
            <a:pPr algn="ctr"/>
            <a:r>
              <a:rPr lang="en-US" dirty="0"/>
              <a:t>Note that higher color temperature does not mean more light.</a:t>
            </a:r>
          </a:p>
        </p:txBody>
      </p:sp>
      <p:sp>
        <p:nvSpPr>
          <p:cNvPr id="19" name="TextBox 18">
            <a:extLst>
              <a:ext uri="{FF2B5EF4-FFF2-40B4-BE49-F238E27FC236}">
                <a16:creationId xmlns:a16="http://schemas.microsoft.com/office/drawing/2014/main" id="{26E6F857-7213-3CF4-3A59-7C413AEE5279}"/>
              </a:ext>
            </a:extLst>
          </p:cNvPr>
          <p:cNvSpPr txBox="1"/>
          <p:nvPr/>
        </p:nvSpPr>
        <p:spPr>
          <a:xfrm>
            <a:off x="3522706" y="1723011"/>
            <a:ext cx="3449298" cy="1754326"/>
          </a:xfrm>
          <a:prstGeom prst="rect">
            <a:avLst/>
          </a:prstGeom>
          <a:noFill/>
        </p:spPr>
        <p:txBody>
          <a:bodyPr wrap="square" rtlCol="0">
            <a:spAutoFit/>
          </a:bodyPr>
          <a:lstStyle/>
          <a:p>
            <a:r>
              <a:rPr lang="en-US" sz="1800" dirty="0"/>
              <a:t>=&lt;3000K CCT recommended by AMA, IDA &amp; others</a:t>
            </a:r>
          </a:p>
          <a:p>
            <a:endParaRPr lang="en-US" sz="1800" dirty="0"/>
          </a:p>
          <a:p>
            <a:r>
              <a:rPr lang="en-US" sz="1800" dirty="0"/>
              <a:t>~4000K offers improved object detection &gt;35 MPH</a:t>
            </a:r>
          </a:p>
          <a:p>
            <a:r>
              <a:rPr lang="en-US" dirty="0"/>
              <a:t>. </a:t>
            </a:r>
          </a:p>
        </p:txBody>
      </p:sp>
      <p:sp>
        <p:nvSpPr>
          <p:cNvPr id="20" name="TextBox 19">
            <a:extLst>
              <a:ext uri="{FF2B5EF4-FFF2-40B4-BE49-F238E27FC236}">
                <a16:creationId xmlns:a16="http://schemas.microsoft.com/office/drawing/2014/main" id="{1CF23692-566B-6039-99C1-CC332E906054}"/>
              </a:ext>
            </a:extLst>
          </p:cNvPr>
          <p:cNvSpPr txBox="1"/>
          <p:nvPr/>
        </p:nvSpPr>
        <p:spPr>
          <a:xfrm>
            <a:off x="576189" y="4146235"/>
            <a:ext cx="2044149" cy="369332"/>
          </a:xfrm>
          <a:prstGeom prst="rect">
            <a:avLst/>
          </a:prstGeom>
          <a:noFill/>
        </p:spPr>
        <p:txBody>
          <a:bodyPr wrap="none" rtlCol="0">
            <a:spAutoFit/>
          </a:bodyPr>
          <a:lstStyle/>
          <a:p>
            <a:r>
              <a:rPr lang="en-US" dirty="0"/>
              <a:t>Same lumen output</a:t>
            </a:r>
          </a:p>
        </p:txBody>
      </p:sp>
    </p:spTree>
    <p:extLst>
      <p:ext uri="{BB962C8B-B14F-4D97-AF65-F5344CB8AC3E}">
        <p14:creationId xmlns:p14="http://schemas.microsoft.com/office/powerpoint/2010/main" val="1889168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BD361A-94B2-72EF-F6D1-E35ACF4DFE15}"/>
              </a:ext>
            </a:extLst>
          </p:cNvPr>
          <p:cNvSpPr/>
          <p:nvPr/>
        </p:nvSpPr>
        <p:spPr>
          <a:xfrm>
            <a:off x="0" y="-116059"/>
            <a:ext cx="12192000" cy="5712627"/>
          </a:xfrm>
          <a:prstGeom prst="rect">
            <a:avLst/>
          </a:prstGeom>
          <a:solidFill>
            <a:srgbClr val="005A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7" name="Picture 26" descr="Map&#10;&#10;Description automatically generated">
            <a:extLst>
              <a:ext uri="{FF2B5EF4-FFF2-40B4-BE49-F238E27FC236}">
                <a16:creationId xmlns:a16="http://schemas.microsoft.com/office/drawing/2014/main" id="{2CAFEC11-D25B-7FDD-187B-63014A09EB29}"/>
              </a:ext>
            </a:extLst>
          </p:cNvPr>
          <p:cNvPicPr>
            <a:picLocks noChangeAspect="1"/>
          </p:cNvPicPr>
          <p:nvPr/>
        </p:nvPicPr>
        <p:blipFill rotWithShape="1">
          <a:blip r:embed="rId2">
            <a:alphaModFix amt="26000"/>
          </a:blip>
          <a:srcRect l="13122" t="42638" r="34160" b="20889"/>
          <a:stretch/>
        </p:blipFill>
        <p:spPr>
          <a:xfrm>
            <a:off x="0" y="-116058"/>
            <a:ext cx="12192000" cy="5712626"/>
          </a:xfrm>
          <a:prstGeom prst="rect">
            <a:avLst/>
          </a:prstGeom>
        </p:spPr>
      </p:pic>
      <p:pic>
        <p:nvPicPr>
          <p:cNvPr id="7" name="Picture 6" descr="Text&#10;&#10;Description automatically generated">
            <a:extLst>
              <a:ext uri="{FF2B5EF4-FFF2-40B4-BE49-F238E27FC236}">
                <a16:creationId xmlns:a16="http://schemas.microsoft.com/office/drawing/2014/main" id="{3021E851-596C-3F34-2E65-5D67E2735E4A}"/>
              </a:ext>
            </a:extLst>
          </p:cNvPr>
          <p:cNvPicPr>
            <a:picLocks noChangeAspect="1"/>
          </p:cNvPicPr>
          <p:nvPr/>
        </p:nvPicPr>
        <p:blipFill>
          <a:blip r:embed="rId3"/>
          <a:stretch>
            <a:fillRect/>
          </a:stretch>
        </p:blipFill>
        <p:spPr>
          <a:xfrm>
            <a:off x="2476390" y="6018303"/>
            <a:ext cx="1702268" cy="483803"/>
          </a:xfrm>
          <a:prstGeom prst="rect">
            <a:avLst/>
          </a:prstGeom>
        </p:spPr>
      </p:pic>
      <p:pic>
        <p:nvPicPr>
          <p:cNvPr id="11" name="Picture 10" descr="Logo&#10;&#10;Description automatically generated">
            <a:extLst>
              <a:ext uri="{FF2B5EF4-FFF2-40B4-BE49-F238E27FC236}">
                <a16:creationId xmlns:a16="http://schemas.microsoft.com/office/drawing/2014/main" id="{38AFA9F7-FFCA-A138-E508-EE99B6044C57}"/>
              </a:ext>
            </a:extLst>
          </p:cNvPr>
          <p:cNvPicPr>
            <a:picLocks noChangeAspect="1"/>
          </p:cNvPicPr>
          <p:nvPr/>
        </p:nvPicPr>
        <p:blipFill>
          <a:blip r:embed="rId4"/>
          <a:stretch>
            <a:fillRect/>
          </a:stretch>
        </p:blipFill>
        <p:spPr>
          <a:xfrm>
            <a:off x="4838437" y="5885545"/>
            <a:ext cx="2247987" cy="749329"/>
          </a:xfrm>
          <a:prstGeom prst="rect">
            <a:avLst/>
          </a:prstGeom>
        </p:spPr>
      </p:pic>
      <p:pic>
        <p:nvPicPr>
          <p:cNvPr id="13" name="Picture 12" descr="Logo, company name&#10;&#10;Description automatically generated">
            <a:extLst>
              <a:ext uri="{FF2B5EF4-FFF2-40B4-BE49-F238E27FC236}">
                <a16:creationId xmlns:a16="http://schemas.microsoft.com/office/drawing/2014/main" id="{9A3073A9-F8D9-482E-61C9-F297EF2FFFC3}"/>
              </a:ext>
            </a:extLst>
          </p:cNvPr>
          <p:cNvPicPr>
            <a:picLocks noChangeAspect="1"/>
          </p:cNvPicPr>
          <p:nvPr/>
        </p:nvPicPr>
        <p:blipFill>
          <a:blip r:embed="rId5"/>
          <a:stretch>
            <a:fillRect/>
          </a:stretch>
        </p:blipFill>
        <p:spPr>
          <a:xfrm>
            <a:off x="7404045" y="5776285"/>
            <a:ext cx="2465496" cy="1027291"/>
          </a:xfrm>
          <a:prstGeom prst="rect">
            <a:avLst/>
          </a:prstGeom>
        </p:spPr>
      </p:pic>
      <p:sp>
        <p:nvSpPr>
          <p:cNvPr id="15" name="Rectangle 14">
            <a:extLst>
              <a:ext uri="{FF2B5EF4-FFF2-40B4-BE49-F238E27FC236}">
                <a16:creationId xmlns:a16="http://schemas.microsoft.com/office/drawing/2014/main" id="{F95E5DB5-ECE4-1C09-3982-3E5617C98E50}"/>
              </a:ext>
            </a:extLst>
          </p:cNvPr>
          <p:cNvSpPr/>
          <p:nvPr/>
        </p:nvSpPr>
        <p:spPr>
          <a:xfrm>
            <a:off x="0" y="5596568"/>
            <a:ext cx="12192000" cy="109728"/>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 name="Picture 1" descr="Icon&#10;&#10;Description automatically generated">
            <a:extLst>
              <a:ext uri="{FF2B5EF4-FFF2-40B4-BE49-F238E27FC236}">
                <a16:creationId xmlns:a16="http://schemas.microsoft.com/office/drawing/2014/main" id="{A9649476-D3FE-CE2E-AAC4-7B55B261F8B4}"/>
              </a:ext>
            </a:extLst>
          </p:cNvPr>
          <p:cNvPicPr>
            <a:picLocks noChangeAspect="1"/>
          </p:cNvPicPr>
          <p:nvPr/>
        </p:nvPicPr>
        <p:blipFill>
          <a:blip r:embed="rId6"/>
          <a:stretch>
            <a:fillRect/>
          </a:stretch>
        </p:blipFill>
        <p:spPr>
          <a:xfrm>
            <a:off x="5040057" y="794190"/>
            <a:ext cx="2209689" cy="2192343"/>
          </a:xfrm>
          <a:prstGeom prst="rect">
            <a:avLst/>
          </a:prstGeom>
        </p:spPr>
      </p:pic>
      <p:sp>
        <p:nvSpPr>
          <p:cNvPr id="4" name="TextBox 3">
            <a:extLst>
              <a:ext uri="{FF2B5EF4-FFF2-40B4-BE49-F238E27FC236}">
                <a16:creationId xmlns:a16="http://schemas.microsoft.com/office/drawing/2014/main" id="{6252166D-FA7A-F421-85FA-C33251105867}"/>
              </a:ext>
            </a:extLst>
          </p:cNvPr>
          <p:cNvSpPr txBox="1"/>
          <p:nvPr/>
        </p:nvSpPr>
        <p:spPr>
          <a:xfrm>
            <a:off x="4583031" y="3141873"/>
            <a:ext cx="3777197" cy="1613134"/>
          </a:xfrm>
          <a:prstGeom prst="rect">
            <a:avLst/>
          </a:prstGeom>
          <a:noFill/>
        </p:spPr>
        <p:txBody>
          <a:bodyPr wrap="square" rtlCol="0">
            <a:spAutoFit/>
          </a:bodyPr>
          <a:lstStyle/>
          <a:p>
            <a:r>
              <a:rPr lang="en-US" sz="3531" b="1" dirty="0">
                <a:solidFill>
                  <a:srgbClr val="FFCF00"/>
                </a:solidFill>
                <a:latin typeface="Helvetica" pitchFamily="2" charset="0"/>
              </a:rPr>
              <a:t>Ameresco/CMC</a:t>
            </a:r>
            <a:r>
              <a:rPr lang="en-US" sz="1588" b="1" dirty="0">
                <a:solidFill>
                  <a:srgbClr val="FFCF00"/>
                </a:solidFill>
                <a:latin typeface="Helvetica" pitchFamily="2" charset="0"/>
              </a:rPr>
              <a:t> </a:t>
            </a:r>
            <a:br>
              <a:rPr lang="en-US" sz="1588" b="1" dirty="0">
                <a:solidFill>
                  <a:srgbClr val="FFCF00"/>
                </a:solidFill>
                <a:latin typeface="Helvetica" pitchFamily="2" charset="0"/>
              </a:rPr>
            </a:br>
            <a:r>
              <a:rPr lang="en-US" sz="1588" b="1" dirty="0">
                <a:solidFill>
                  <a:srgbClr val="FFCF00"/>
                </a:solidFill>
                <a:latin typeface="Helvetica" pitchFamily="2" charset="0"/>
              </a:rPr>
              <a:t>Engagement Opportunities</a:t>
            </a:r>
            <a:br>
              <a:rPr lang="en-US" sz="1588" b="1" dirty="0">
                <a:solidFill>
                  <a:srgbClr val="FFCF00"/>
                </a:solidFill>
                <a:latin typeface="Helvetica" pitchFamily="2" charset="0"/>
              </a:rPr>
            </a:br>
            <a:endParaRPr lang="en-US" sz="1588" b="1" dirty="0">
              <a:solidFill>
                <a:srgbClr val="FFCF00"/>
              </a:solidFill>
              <a:latin typeface="Helvetica" pitchFamily="2" charset="0"/>
            </a:endParaRPr>
          </a:p>
          <a:p>
            <a:pPr marL="285744" indent="-4763">
              <a:buFont typeface="Arial" panose="020B0604020202020204" pitchFamily="34" charset="0"/>
              <a:buChar char="•"/>
            </a:pPr>
            <a:r>
              <a:rPr lang="en-US" sz="1588" b="1" dirty="0">
                <a:solidFill>
                  <a:srgbClr val="FFCF00"/>
                </a:solidFill>
                <a:latin typeface="Helvetica" pitchFamily="2" charset="0"/>
              </a:rPr>
              <a:t>   Trial Installations</a:t>
            </a:r>
          </a:p>
          <a:p>
            <a:pPr marL="285744" indent="-4763">
              <a:buFont typeface="Arial" panose="020B0604020202020204" pitchFamily="34" charset="0"/>
              <a:buChar char="•"/>
            </a:pPr>
            <a:r>
              <a:rPr lang="en-US" sz="1588" b="1" dirty="0">
                <a:solidFill>
                  <a:srgbClr val="FFCF00"/>
                </a:solidFill>
                <a:latin typeface="Helvetica" pitchFamily="2" charset="0"/>
              </a:rPr>
              <a:t>   Engagement Events</a:t>
            </a:r>
          </a:p>
        </p:txBody>
      </p:sp>
    </p:spTree>
    <p:extLst>
      <p:ext uri="{BB962C8B-B14F-4D97-AF65-F5344CB8AC3E}">
        <p14:creationId xmlns:p14="http://schemas.microsoft.com/office/powerpoint/2010/main" val="233655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t>Trial Installations – Why</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0EB17ECA-0955-6872-1700-A6D84C9DE736}"/>
              </a:ext>
            </a:extLst>
          </p:cNvPr>
          <p:cNvSpPr txBox="1">
            <a:spLocks/>
          </p:cNvSpPr>
          <p:nvPr/>
        </p:nvSpPr>
        <p:spPr>
          <a:xfrm>
            <a:off x="2129652" y="1495566"/>
            <a:ext cx="8198714" cy="3514592"/>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4000"/>
              </a:lnSpc>
            </a:pPr>
            <a:r>
              <a:rPr lang="en-US" sz="8800" dirty="0"/>
              <a:t>Primary goal of trial installations is to solicit community feedback on your preferences on streetlight color temperature.</a:t>
            </a:r>
          </a:p>
          <a:p>
            <a:pPr>
              <a:lnSpc>
                <a:spcPct val="134000"/>
              </a:lnSpc>
            </a:pPr>
            <a:r>
              <a:rPr lang="en-US" sz="8800" dirty="0"/>
              <a:t>Placard sign will be placed on each trial streetlight pole for accessing the survey and providing feedback.</a:t>
            </a:r>
          </a:p>
          <a:p>
            <a:pPr>
              <a:lnSpc>
                <a:spcPct val="134000"/>
              </a:lnSpc>
            </a:pPr>
            <a:r>
              <a:rPr lang="en-US" sz="8800" dirty="0"/>
              <a:t>Community outreach events will be held at the trial locations in the coming weeks to collect survey feedback on the installations. </a:t>
            </a:r>
          </a:p>
          <a:p>
            <a:pPr>
              <a:lnSpc>
                <a:spcPct val="134000"/>
              </a:lnSpc>
            </a:pPr>
            <a:r>
              <a:rPr lang="en-US" sz="8800" dirty="0"/>
              <a:t>Individuals can visit trials on their own and take self-guided surveys too.</a:t>
            </a:r>
          </a:p>
          <a:p>
            <a:pPr marL="0" indent="0">
              <a:buNone/>
            </a:pPr>
            <a:endParaRPr lang="en-US" dirty="0"/>
          </a:p>
        </p:txBody>
      </p:sp>
    </p:spTree>
    <p:extLst>
      <p:ext uri="{BB962C8B-B14F-4D97-AF65-F5344CB8AC3E}">
        <p14:creationId xmlns:p14="http://schemas.microsoft.com/office/powerpoint/2010/main" val="1936159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t>Trial Installations - Where</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3806DB5C-3532-3820-CBE7-FB7F0CF7B927}"/>
              </a:ext>
            </a:extLst>
          </p:cNvPr>
          <p:cNvSpPr txBox="1">
            <a:spLocks/>
          </p:cNvSpPr>
          <p:nvPr/>
        </p:nvSpPr>
        <p:spPr>
          <a:xfrm>
            <a:off x="1658470" y="1684614"/>
            <a:ext cx="4336835" cy="6041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buNone/>
            </a:pPr>
            <a:r>
              <a:rPr lang="en-US" sz="2200" dirty="0"/>
              <a:t>10 Residential Locations</a:t>
            </a:r>
          </a:p>
        </p:txBody>
      </p:sp>
      <p:graphicFrame>
        <p:nvGraphicFramePr>
          <p:cNvPr id="15" name="Table 14">
            <a:extLst>
              <a:ext uri="{FF2B5EF4-FFF2-40B4-BE49-F238E27FC236}">
                <a16:creationId xmlns:a16="http://schemas.microsoft.com/office/drawing/2014/main" id="{D59E288E-EF67-69C1-67D5-0D8BC662E3DD}"/>
              </a:ext>
            </a:extLst>
          </p:cNvPr>
          <p:cNvGraphicFramePr>
            <a:graphicFrameLocks noGrp="1"/>
          </p:cNvGraphicFramePr>
          <p:nvPr>
            <p:extLst>
              <p:ext uri="{D42A27DB-BD31-4B8C-83A1-F6EECF244321}">
                <p14:modId xmlns:p14="http://schemas.microsoft.com/office/powerpoint/2010/main" val="1681148047"/>
              </p:ext>
            </p:extLst>
          </p:nvPr>
        </p:nvGraphicFramePr>
        <p:xfrm>
          <a:off x="2047003" y="2177977"/>
          <a:ext cx="3645776" cy="2470545"/>
        </p:xfrm>
        <a:graphic>
          <a:graphicData uri="http://schemas.openxmlformats.org/drawingml/2006/table">
            <a:tbl>
              <a:tblPr/>
              <a:tblGrid>
                <a:gridCol w="1162635">
                  <a:extLst>
                    <a:ext uri="{9D8B030D-6E8A-4147-A177-3AD203B41FA5}">
                      <a16:colId xmlns:a16="http://schemas.microsoft.com/office/drawing/2014/main" val="2026308993"/>
                    </a:ext>
                  </a:extLst>
                </a:gridCol>
                <a:gridCol w="2483141">
                  <a:extLst>
                    <a:ext uri="{9D8B030D-6E8A-4147-A177-3AD203B41FA5}">
                      <a16:colId xmlns:a16="http://schemas.microsoft.com/office/drawing/2014/main" val="199471859"/>
                    </a:ext>
                  </a:extLst>
                </a:gridCol>
              </a:tblGrid>
              <a:tr h="224595">
                <a:tc>
                  <a:txBody>
                    <a:bodyPr/>
                    <a:lstStyle/>
                    <a:p>
                      <a:pPr algn="ctr" fontAlgn="b"/>
                      <a:r>
                        <a:rPr lang="en-US" sz="1400" b="1" i="0" u="none" strike="noStrike" dirty="0">
                          <a:solidFill>
                            <a:srgbClr val="FFFFFF"/>
                          </a:solidFill>
                          <a:effectLst/>
                          <a:latin typeface="Calibri" panose="020F0502020204030204" pitchFamily="34" charset="0"/>
                        </a:rPr>
                        <a:t>Council District</a:t>
                      </a:r>
                    </a:p>
                  </a:txBody>
                  <a:tcPr marL="9525" marR="9525" marT="9525"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b"/>
                      <a:r>
                        <a:rPr lang="en-US" sz="1400" b="1" i="0" u="none" strike="noStrike" dirty="0">
                          <a:solidFill>
                            <a:srgbClr val="FFFFFF"/>
                          </a:solidFill>
                          <a:effectLst/>
                          <a:latin typeface="Calibri" panose="020F0502020204030204" pitchFamily="34" charset="0"/>
                        </a:rPr>
                        <a:t>  Address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099548703"/>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b"/>
                      <a:r>
                        <a:rPr lang="en-US" sz="1400" b="0" i="0" u="none" strike="noStrike" dirty="0">
                          <a:solidFill>
                            <a:srgbClr val="000000"/>
                          </a:solidFill>
                          <a:effectLst/>
                          <a:latin typeface="Calibri" panose="020F0502020204030204" pitchFamily="34" charset="0"/>
                        </a:rPr>
                        <a:t>  700 Block of Tree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507830391"/>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b"/>
                      <a:r>
                        <a:rPr lang="en-US" sz="1400" b="0" i="0" u="none" strike="noStrike" dirty="0">
                          <a:solidFill>
                            <a:srgbClr val="000000"/>
                          </a:solidFill>
                          <a:effectLst/>
                          <a:latin typeface="Calibri" panose="020F0502020204030204" pitchFamily="34" charset="0"/>
                        </a:rPr>
                        <a:t>  2100 Block of Gould Street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261719999"/>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b"/>
                      <a:r>
                        <a:rPr lang="en-US" sz="1400" b="0" i="0" u="none" strike="noStrike" dirty="0">
                          <a:solidFill>
                            <a:srgbClr val="000000"/>
                          </a:solidFill>
                          <a:effectLst/>
                          <a:latin typeface="Calibri" panose="020F0502020204030204" pitchFamily="34" charset="0"/>
                        </a:rPr>
                        <a:t>  5400 Block of Sansom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979833001"/>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  6100 Block of Lawnton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080194215"/>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b"/>
                      <a:r>
                        <a:rPr lang="en-US" sz="1400" b="0" i="0" u="none" strike="noStrike" dirty="0">
                          <a:solidFill>
                            <a:srgbClr val="000000"/>
                          </a:solidFill>
                          <a:effectLst/>
                          <a:latin typeface="Calibri" panose="020F0502020204030204" pitchFamily="34" charset="0"/>
                        </a:rPr>
                        <a:t>  2300 Block of N. Carlisle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490857487"/>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b"/>
                      <a:r>
                        <a:rPr lang="en-US" sz="1400" b="0" i="0" u="none" strike="noStrike" dirty="0">
                          <a:solidFill>
                            <a:srgbClr val="000000"/>
                          </a:solidFill>
                          <a:effectLst/>
                          <a:latin typeface="Calibri" panose="020F0502020204030204" pitchFamily="34" charset="0"/>
                        </a:rPr>
                        <a:t>  7100 Block of </a:t>
                      </a:r>
                      <a:r>
                        <a:rPr lang="en-US" sz="1400" b="0" i="0" u="none" strike="noStrike" dirty="0" err="1">
                          <a:solidFill>
                            <a:srgbClr val="000000"/>
                          </a:solidFill>
                          <a:effectLst/>
                          <a:latin typeface="Calibri" panose="020F0502020204030204" pitchFamily="34" charset="0"/>
                        </a:rPr>
                        <a:t>Vandike</a:t>
                      </a:r>
                      <a:r>
                        <a:rPr lang="en-US" sz="1400" b="0" i="0" u="none" strike="noStrike" dirty="0">
                          <a:solidFill>
                            <a:srgbClr val="000000"/>
                          </a:solidFill>
                          <a:effectLst/>
                          <a:latin typeface="Calibri" panose="020F0502020204030204" pitchFamily="34" charset="0"/>
                        </a:rPr>
                        <a:t>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000658807"/>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b"/>
                      <a:r>
                        <a:rPr lang="en-US" sz="1400" b="0" i="0" u="none" strike="noStrike" dirty="0">
                          <a:solidFill>
                            <a:srgbClr val="000000"/>
                          </a:solidFill>
                          <a:effectLst/>
                          <a:latin typeface="Calibri" panose="020F0502020204030204" pitchFamily="34" charset="0"/>
                        </a:rPr>
                        <a:t>  3000 Block of B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146853662"/>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  160 Block of W. Queen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746726143"/>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l" fontAlgn="b"/>
                      <a:r>
                        <a:rPr lang="en-US" sz="1400" b="0" i="0" u="none" strike="noStrike" dirty="0">
                          <a:solidFill>
                            <a:srgbClr val="000000"/>
                          </a:solidFill>
                          <a:effectLst/>
                          <a:latin typeface="Calibri" panose="020F0502020204030204" pitchFamily="34" charset="0"/>
                        </a:rPr>
                        <a:t>  6000 Block of N. 10</a:t>
                      </a:r>
                      <a:r>
                        <a:rPr lang="en-US" sz="1400" b="0" i="0" u="none" strike="noStrike" baseline="30000" dirty="0">
                          <a:solidFill>
                            <a:srgbClr val="000000"/>
                          </a:solidFill>
                          <a:effectLst/>
                          <a:latin typeface="Calibri" panose="020F0502020204030204" pitchFamily="34" charset="0"/>
                        </a:rPr>
                        <a:t>th</a:t>
                      </a:r>
                      <a:r>
                        <a:rPr lang="en-US" sz="1400" b="0" i="0" u="none" strike="noStrike" dirty="0">
                          <a:solidFill>
                            <a:srgbClr val="000000"/>
                          </a:solidFill>
                          <a:effectLst/>
                          <a:latin typeface="Calibri" panose="020F0502020204030204" pitchFamily="34" charset="0"/>
                        </a:rPr>
                        <a:t>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977223926"/>
                  </a:ext>
                </a:extLst>
              </a:tr>
              <a:tr h="224595">
                <a:tc>
                  <a:txBody>
                    <a:bodyPr/>
                    <a:lstStyle/>
                    <a:p>
                      <a:pPr algn="l" fontAlgn="b"/>
                      <a:r>
                        <a:rPr lang="en-US" sz="1400" b="0" i="0" u="none" strike="noStrike" dirty="0">
                          <a:solidFill>
                            <a:srgbClr val="000000"/>
                          </a:solidFill>
                          <a:effectLst/>
                          <a:latin typeface="Calibri" panose="020F0502020204030204" pitchFamily="34" charset="0"/>
                        </a:rPr>
                        <a:t>  District 10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l" fontAlgn="b"/>
                      <a:r>
                        <a:rPr lang="en-US" sz="1400" b="0" i="0" u="none" strike="noStrike" dirty="0">
                          <a:solidFill>
                            <a:srgbClr val="000000"/>
                          </a:solidFill>
                          <a:effectLst/>
                          <a:latin typeface="Calibri" panose="020F0502020204030204" pitchFamily="34" charset="0"/>
                        </a:rPr>
                        <a:t>  9500 Block of Wistaria Street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886460820"/>
                  </a:ext>
                </a:extLst>
              </a:tr>
            </a:tbl>
          </a:graphicData>
        </a:graphic>
      </p:graphicFrame>
      <p:pic>
        <p:nvPicPr>
          <p:cNvPr id="1026" name="Picture 2">
            <a:extLst>
              <a:ext uri="{FF2B5EF4-FFF2-40B4-BE49-F238E27FC236}">
                <a16:creationId xmlns:a16="http://schemas.microsoft.com/office/drawing/2014/main" id="{56A8CFD1-16AF-0079-0627-EB4F54C16B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1312" y="1719353"/>
            <a:ext cx="4277660" cy="343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14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t>Trial Installations - Where</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3" name="Content Placeholder 2">
            <a:extLst>
              <a:ext uri="{FF2B5EF4-FFF2-40B4-BE49-F238E27FC236}">
                <a16:creationId xmlns:a16="http://schemas.microsoft.com/office/drawing/2014/main" id="{B465EA4A-57FC-E72C-BB93-137246C1C19B}"/>
              </a:ext>
            </a:extLst>
          </p:cNvPr>
          <p:cNvSpPr txBox="1">
            <a:spLocks/>
          </p:cNvSpPr>
          <p:nvPr/>
        </p:nvSpPr>
        <p:spPr>
          <a:xfrm>
            <a:off x="1772067" y="2050275"/>
            <a:ext cx="3753785" cy="6041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buNone/>
            </a:pPr>
            <a:r>
              <a:rPr lang="en-US" sz="2200" dirty="0"/>
              <a:t>5 Driveway Locations</a:t>
            </a:r>
          </a:p>
        </p:txBody>
      </p:sp>
      <p:graphicFrame>
        <p:nvGraphicFramePr>
          <p:cNvPr id="5" name="Table 4">
            <a:extLst>
              <a:ext uri="{FF2B5EF4-FFF2-40B4-BE49-F238E27FC236}">
                <a16:creationId xmlns:a16="http://schemas.microsoft.com/office/drawing/2014/main" id="{C3C3C03E-D803-1EB9-B82B-DAFDA7879917}"/>
              </a:ext>
            </a:extLst>
          </p:cNvPr>
          <p:cNvGraphicFramePr>
            <a:graphicFrameLocks noGrp="1"/>
          </p:cNvGraphicFramePr>
          <p:nvPr>
            <p:extLst>
              <p:ext uri="{D42A27DB-BD31-4B8C-83A1-F6EECF244321}">
                <p14:modId xmlns:p14="http://schemas.microsoft.com/office/powerpoint/2010/main" val="1155837816"/>
              </p:ext>
            </p:extLst>
          </p:nvPr>
        </p:nvGraphicFramePr>
        <p:xfrm>
          <a:off x="798365" y="2604519"/>
          <a:ext cx="5927611" cy="1630619"/>
        </p:xfrm>
        <a:graphic>
          <a:graphicData uri="http://schemas.openxmlformats.org/drawingml/2006/table">
            <a:tbl>
              <a:tblPr/>
              <a:tblGrid>
                <a:gridCol w="841803">
                  <a:extLst>
                    <a:ext uri="{9D8B030D-6E8A-4147-A177-3AD203B41FA5}">
                      <a16:colId xmlns:a16="http://schemas.microsoft.com/office/drawing/2014/main" val="1455409563"/>
                    </a:ext>
                  </a:extLst>
                </a:gridCol>
                <a:gridCol w="1445623">
                  <a:extLst>
                    <a:ext uri="{9D8B030D-6E8A-4147-A177-3AD203B41FA5}">
                      <a16:colId xmlns:a16="http://schemas.microsoft.com/office/drawing/2014/main" val="693350227"/>
                    </a:ext>
                  </a:extLst>
                </a:gridCol>
                <a:gridCol w="1654628">
                  <a:extLst>
                    <a:ext uri="{9D8B030D-6E8A-4147-A177-3AD203B41FA5}">
                      <a16:colId xmlns:a16="http://schemas.microsoft.com/office/drawing/2014/main" val="768833113"/>
                    </a:ext>
                  </a:extLst>
                </a:gridCol>
                <a:gridCol w="1985557">
                  <a:extLst>
                    <a:ext uri="{9D8B030D-6E8A-4147-A177-3AD203B41FA5}">
                      <a16:colId xmlns:a16="http://schemas.microsoft.com/office/drawing/2014/main" val="578111729"/>
                    </a:ext>
                  </a:extLst>
                </a:gridCol>
              </a:tblGrid>
              <a:tr h="235184">
                <a:tc>
                  <a:txBody>
                    <a:bodyPr/>
                    <a:lstStyle/>
                    <a:p>
                      <a:pPr algn="ctr" fontAlgn="b"/>
                      <a:r>
                        <a:rPr lang="en-US" sz="1400" b="1" i="0" u="none" strike="noStrike" dirty="0">
                          <a:solidFill>
                            <a:srgbClr val="FFFFFF"/>
                          </a:solidFill>
                          <a:effectLst/>
                          <a:latin typeface="Calibri" panose="020F0502020204030204" pitchFamily="34" charset="0"/>
                        </a:rPr>
                        <a:t>Council District</a:t>
                      </a:r>
                    </a:p>
                  </a:txBody>
                  <a:tcPr marL="11919" marR="11919" marT="11919"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marL="0" marR="0">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rPr>
                        <a:t>Driveway End</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marL="0" marR="0">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rPr>
                        <a:t>Driveway End2</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marL="0" marR="0">
                        <a:spcBef>
                          <a:spcPts val="0"/>
                        </a:spcBef>
                        <a:spcAft>
                          <a:spcPts val="0"/>
                        </a:spcAft>
                      </a:pPr>
                      <a:r>
                        <a:rPr lang="en-US" sz="1400" b="1" dirty="0">
                          <a:solidFill>
                            <a:srgbClr val="FFFFFF"/>
                          </a:solidFill>
                          <a:effectLst/>
                          <a:latin typeface="Calibri" panose="020F0502020204030204" pitchFamily="34" charset="0"/>
                          <a:ea typeface="Calibri" panose="020F0502020204030204" pitchFamily="34" charset="0"/>
                        </a:rPr>
                        <a:t>Description</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167938581"/>
                  </a:ext>
                </a:extLst>
              </a:tr>
              <a:tr h="238396">
                <a:tc>
                  <a:txBody>
                    <a:bodyPr/>
                    <a:lstStyle/>
                    <a:p>
                      <a:pPr algn="l" fontAlgn="b"/>
                      <a:r>
                        <a:rPr lang="en-US" sz="1400" b="0" i="0" u="none" strike="noStrike" dirty="0">
                          <a:solidFill>
                            <a:srgbClr val="000000"/>
                          </a:solidFill>
                          <a:effectLst/>
                          <a:latin typeface="Calibri" panose="020F0502020204030204" pitchFamily="34" charset="0"/>
                        </a:rPr>
                        <a:t>  District 2</a:t>
                      </a:r>
                    </a:p>
                  </a:txBody>
                  <a:tcPr marL="11919" marR="11919" marT="1191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1008 Johnston </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970 West Oregon</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Middle of the Driveway</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735740243"/>
                  </a:ext>
                </a:extLst>
              </a:tr>
              <a:tr h="238396">
                <a:tc>
                  <a:txBody>
                    <a:bodyPr/>
                    <a:lstStyle/>
                    <a:p>
                      <a:pPr algn="l" fontAlgn="b"/>
                      <a:r>
                        <a:rPr lang="en-US" sz="1400" b="0" i="0" u="none" strike="noStrike" dirty="0">
                          <a:solidFill>
                            <a:srgbClr val="000000"/>
                          </a:solidFill>
                          <a:effectLst/>
                          <a:latin typeface="Calibri" panose="020F0502020204030204" pitchFamily="34" charset="0"/>
                        </a:rPr>
                        <a:t>  District 3</a:t>
                      </a:r>
                    </a:p>
                  </a:txBody>
                  <a:tcPr marL="11919" marR="11919" marT="1191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4981 Chester Ave </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5007 Springfield Ave</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Closest to Chester</a:t>
                      </a:r>
                      <a:endParaRPr lang="en-US" sz="140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449227829"/>
                  </a:ext>
                </a:extLst>
              </a:tr>
              <a:tr h="238396">
                <a:tc>
                  <a:txBody>
                    <a:bodyPr/>
                    <a:lstStyle/>
                    <a:p>
                      <a:pPr algn="l" fontAlgn="b"/>
                      <a:r>
                        <a:rPr lang="en-US" sz="1400" b="0" i="0" u="none" strike="noStrike" dirty="0">
                          <a:solidFill>
                            <a:srgbClr val="000000"/>
                          </a:solidFill>
                          <a:effectLst/>
                          <a:latin typeface="Calibri" panose="020F0502020204030204" pitchFamily="34" charset="0"/>
                        </a:rPr>
                        <a:t>  District 4</a:t>
                      </a:r>
                    </a:p>
                  </a:txBody>
                  <a:tcPr marL="11919" marR="11919" marT="1191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2331 N 58th</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2350 North 57th St.</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a:solidFill>
                            <a:srgbClr val="000000"/>
                          </a:solidFill>
                          <a:effectLst/>
                          <a:latin typeface="Calibri" panose="020F0502020204030204" pitchFamily="34" charset="0"/>
                          <a:ea typeface="Calibri" panose="020F0502020204030204" pitchFamily="34" charset="0"/>
                        </a:rPr>
                        <a:t>Closest to 58th</a:t>
                      </a:r>
                      <a:endParaRPr lang="en-US" sz="140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688650458"/>
                  </a:ext>
                </a:extLst>
              </a:tr>
              <a:tr h="238396">
                <a:tc>
                  <a:txBody>
                    <a:bodyPr/>
                    <a:lstStyle/>
                    <a:p>
                      <a:pPr algn="l" fontAlgn="b"/>
                      <a:r>
                        <a:rPr lang="en-US" sz="1400" b="0" i="0" u="none" strike="noStrike" dirty="0">
                          <a:solidFill>
                            <a:srgbClr val="000000"/>
                          </a:solidFill>
                          <a:effectLst/>
                          <a:latin typeface="Calibri" panose="020F0502020204030204" pitchFamily="34" charset="0"/>
                        </a:rPr>
                        <a:t>  District 7</a:t>
                      </a:r>
                    </a:p>
                  </a:txBody>
                  <a:tcPr marL="11919" marR="11919" marT="1191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5201 Garland</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4218 Roosevelt Blvd</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Closest to Garland</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485167051"/>
                  </a:ext>
                </a:extLst>
              </a:tr>
              <a:tr h="238396">
                <a:tc>
                  <a:txBody>
                    <a:bodyPr/>
                    <a:lstStyle/>
                    <a:p>
                      <a:pPr algn="l" fontAlgn="b"/>
                      <a:r>
                        <a:rPr lang="en-US" sz="1400" b="0" i="0" u="none" strike="noStrike" dirty="0">
                          <a:solidFill>
                            <a:srgbClr val="000000"/>
                          </a:solidFill>
                          <a:effectLst/>
                          <a:latin typeface="Calibri" panose="020F0502020204030204" pitchFamily="34" charset="0"/>
                        </a:rPr>
                        <a:t>  District 9</a:t>
                      </a:r>
                    </a:p>
                  </a:txBody>
                  <a:tcPr marL="11919" marR="11919" marT="11919"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1315 </a:t>
                      </a:r>
                      <a:r>
                        <a:rPr lang="en-US" sz="1400" dirty="0" err="1">
                          <a:solidFill>
                            <a:srgbClr val="000000"/>
                          </a:solidFill>
                          <a:effectLst/>
                          <a:latin typeface="Calibri" panose="020F0502020204030204" pitchFamily="34" charset="0"/>
                          <a:ea typeface="Calibri" panose="020F0502020204030204" pitchFamily="34" charset="0"/>
                        </a:rPr>
                        <a:t>Comly</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1315 Benner St</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400" dirty="0">
                          <a:solidFill>
                            <a:srgbClr val="000000"/>
                          </a:solidFill>
                          <a:effectLst/>
                          <a:latin typeface="Calibri" panose="020F0502020204030204" pitchFamily="34" charset="0"/>
                          <a:ea typeface="Calibri" panose="020F0502020204030204" pitchFamily="34" charset="0"/>
                        </a:rPr>
                        <a:t>Closest to E. </a:t>
                      </a:r>
                      <a:r>
                        <a:rPr lang="en-US" sz="1400" dirty="0" err="1">
                          <a:solidFill>
                            <a:srgbClr val="000000"/>
                          </a:solidFill>
                          <a:effectLst/>
                          <a:latin typeface="Calibri" panose="020F0502020204030204" pitchFamily="34" charset="0"/>
                          <a:ea typeface="Calibri" panose="020F0502020204030204" pitchFamily="34" charset="0"/>
                        </a:rPr>
                        <a:t>Comly</a:t>
                      </a:r>
                      <a:endParaRPr lang="en-US" sz="1400" dirty="0">
                        <a:effectLst/>
                        <a:latin typeface="Calibri" panose="020F0502020204030204" pitchFamily="34" charset="0"/>
                        <a:ea typeface="Calibri" panose="020F0502020204030204" pitchFamily="34" charset="0"/>
                      </a:endParaRPr>
                    </a:p>
                  </a:txBody>
                  <a:tcPr marL="68580" marR="6858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88527214"/>
                  </a:ext>
                </a:extLst>
              </a:tr>
            </a:tbl>
          </a:graphicData>
        </a:graphic>
      </p:graphicFrame>
      <p:pic>
        <p:nvPicPr>
          <p:cNvPr id="10" name="Picture 2">
            <a:extLst>
              <a:ext uri="{FF2B5EF4-FFF2-40B4-BE49-F238E27FC236}">
                <a16:creationId xmlns:a16="http://schemas.microsoft.com/office/drawing/2014/main" id="{CC289E66-AD05-0C83-F3CC-7491D1A25D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3468" y="1710617"/>
            <a:ext cx="4277660" cy="343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12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t>Survey Instructions to Residents</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7398B485-5E75-7A71-1BFE-593121782E76}"/>
              </a:ext>
            </a:extLst>
          </p:cNvPr>
          <p:cNvSpPr txBox="1">
            <a:spLocks/>
          </p:cNvSpPr>
          <p:nvPr/>
        </p:nvSpPr>
        <p:spPr>
          <a:xfrm>
            <a:off x="1804250" y="1399652"/>
            <a:ext cx="8583496" cy="30960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Welcome to the PSIP Trial Installation at ___ Block of ___ Street</a:t>
            </a:r>
          </a:p>
          <a:p>
            <a:pPr marL="0" marR="0" indent="0">
              <a:lnSpc>
                <a:spcPct val="107000"/>
              </a:lnSpc>
              <a:spcBef>
                <a:spcPts val="0"/>
              </a:spcBef>
              <a:spcAft>
                <a:spcPts val="80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Please go to ____ Street for the best view of the trial installations.</a:t>
            </a:r>
            <a:r>
              <a:rPr lang="en-US" sz="16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Across the road to your left in front of ____ Street is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Trial Streetlight A</a:t>
            </a:r>
            <a:r>
              <a:rPr lang="en-US" sz="1600" dirty="0">
                <a:effectLst/>
                <a:latin typeface="Calibri" panose="020F0502020204030204" pitchFamily="34" charset="0"/>
                <a:ea typeface="Calibri" panose="020F0502020204030204" pitchFamily="34" charset="0"/>
                <a:cs typeface="Times New Roman" panose="02020603050405020304" pitchFamily="18" charset="0"/>
              </a:rPr>
              <a:t>, which is using a High Visibility Pure White LED source.</a:t>
            </a:r>
          </a:p>
          <a:p>
            <a:pPr marL="0" marR="0"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Across the road to your right in front of ____ Street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is Trial Streetlight B</a:t>
            </a:r>
            <a:r>
              <a:rPr lang="en-US" sz="1600" dirty="0">
                <a:effectLst/>
                <a:latin typeface="Calibri" panose="020F0502020204030204" pitchFamily="34" charset="0"/>
                <a:ea typeface="Calibri" panose="020F0502020204030204" pitchFamily="34" charset="0"/>
                <a:cs typeface="Times New Roman" panose="02020603050405020304" pitchFamily="18" charset="0"/>
              </a:rPr>
              <a:t>, which is using a High Comfort Warm White LED source.</a:t>
            </a:r>
          </a:p>
          <a:p>
            <a:pPr marL="0" marR="0"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For reference, Trial Streetlight A and B deliver the same amount of light and really only differ in the color of light.</a:t>
            </a:r>
          </a:p>
          <a:p>
            <a:pPr marL="0" marR="0"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For reference, the current older technology less efficient high pressure sodium streetlights are further to the left of Trial Streetlight A and further to the right of Trial Streetlight B.</a:t>
            </a:r>
          </a:p>
          <a:p>
            <a:pPr marL="0" marR="0"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When answering the following survey questions, please do not look directly at the light source BUT rather look at the general street area around the base of the pole including the road, sidewalks and homes.</a:t>
            </a:r>
          </a:p>
        </p:txBody>
      </p:sp>
    </p:spTree>
    <p:extLst>
      <p:ext uri="{BB962C8B-B14F-4D97-AF65-F5344CB8AC3E}">
        <p14:creationId xmlns:p14="http://schemas.microsoft.com/office/powerpoint/2010/main" val="3266663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48530A-CA26-C073-CFDF-DEAD883F41E6}"/>
              </a:ext>
            </a:extLst>
          </p:cNvPr>
          <p:cNvPicPr>
            <a:picLocks noChangeAspect="1"/>
          </p:cNvPicPr>
          <p:nvPr/>
        </p:nvPicPr>
        <p:blipFill rotWithShape="1">
          <a:blip r:embed="rId2"/>
          <a:srcRect l="23045" t="23196" r="40344" b="5537"/>
          <a:stretch/>
        </p:blipFill>
        <p:spPr>
          <a:xfrm>
            <a:off x="3730651" y="619597"/>
            <a:ext cx="5094359" cy="5390472"/>
          </a:xfrm>
          <a:prstGeom prst="rect">
            <a:avLst/>
          </a:prstGeom>
        </p:spPr>
      </p:pic>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3"/>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4"/>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5"/>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6"/>
          <a:stretch>
            <a:fillRect/>
          </a:stretch>
        </p:blipFill>
        <p:spPr>
          <a:xfrm>
            <a:off x="206313" y="145376"/>
            <a:ext cx="1060357" cy="1052035"/>
          </a:xfrm>
          <a:prstGeom prst="rect">
            <a:avLst/>
          </a:prstGeom>
        </p:spPr>
      </p:pic>
      <p:sp>
        <p:nvSpPr>
          <p:cNvPr id="2" name="TextBox 1"/>
          <p:cNvSpPr txBox="1"/>
          <p:nvPr/>
        </p:nvSpPr>
        <p:spPr>
          <a:xfrm>
            <a:off x="2809700" y="54424"/>
            <a:ext cx="6572599" cy="526939"/>
          </a:xfrm>
          <a:prstGeom prst="rect">
            <a:avLst/>
          </a:prstGeom>
          <a:noFill/>
        </p:spPr>
        <p:txBody>
          <a:bodyPr wrap="square" rtlCol="0">
            <a:spAutoFit/>
          </a:bodyPr>
          <a:lstStyle/>
          <a:p>
            <a:pPr algn="ctr"/>
            <a:r>
              <a:rPr lang="en-US" sz="2824" b="1" dirty="0"/>
              <a:t>Community Survey</a:t>
            </a:r>
          </a:p>
        </p:txBody>
      </p:sp>
      <p:sp>
        <p:nvSpPr>
          <p:cNvPr id="3" name="Rectangle 2">
            <a:extLst>
              <a:ext uri="{FF2B5EF4-FFF2-40B4-BE49-F238E27FC236}">
                <a16:creationId xmlns:a16="http://schemas.microsoft.com/office/drawing/2014/main" id="{D519D038-E2A2-80AF-BF41-DAB165CB23F5}"/>
              </a:ext>
            </a:extLst>
          </p:cNvPr>
          <p:cNvSpPr/>
          <p:nvPr/>
        </p:nvSpPr>
        <p:spPr>
          <a:xfrm>
            <a:off x="1658472" y="617482"/>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381813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59605"/>
            <a:ext cx="6572599" cy="526939"/>
          </a:xfrm>
          <a:prstGeom prst="rect">
            <a:avLst/>
          </a:prstGeom>
          <a:noFill/>
        </p:spPr>
        <p:txBody>
          <a:bodyPr wrap="square" rtlCol="0">
            <a:spAutoFit/>
          </a:bodyPr>
          <a:lstStyle/>
          <a:p>
            <a:pPr algn="ctr"/>
            <a:r>
              <a:rPr lang="en-US" sz="2824" b="1" dirty="0"/>
              <a:t>Trial Posters on Poles</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 name="Picture 4">
            <a:extLst>
              <a:ext uri="{FF2B5EF4-FFF2-40B4-BE49-F238E27FC236}">
                <a16:creationId xmlns:a16="http://schemas.microsoft.com/office/drawing/2014/main" id="{6B929148-454D-6498-191E-DD8AA1489F1B}"/>
              </a:ext>
            </a:extLst>
          </p:cNvPr>
          <p:cNvPicPr>
            <a:picLocks noChangeAspect="1"/>
          </p:cNvPicPr>
          <p:nvPr/>
        </p:nvPicPr>
        <p:blipFill rotWithShape="1">
          <a:blip r:embed="rId6"/>
          <a:srcRect l="44425" t="24106" r="27501" b="5678"/>
          <a:stretch/>
        </p:blipFill>
        <p:spPr>
          <a:xfrm>
            <a:off x="2340528" y="1356526"/>
            <a:ext cx="3103927" cy="4144947"/>
          </a:xfrm>
          <a:prstGeom prst="rect">
            <a:avLst/>
          </a:prstGeom>
          <a:ln>
            <a:solidFill>
              <a:schemeClr val="tx1"/>
            </a:solidFill>
          </a:ln>
        </p:spPr>
      </p:pic>
      <p:pic>
        <p:nvPicPr>
          <p:cNvPr id="16" name="Picture 15">
            <a:extLst>
              <a:ext uri="{FF2B5EF4-FFF2-40B4-BE49-F238E27FC236}">
                <a16:creationId xmlns:a16="http://schemas.microsoft.com/office/drawing/2014/main" id="{2DA7BB84-C002-14D6-ED1A-7EB17229E571}"/>
              </a:ext>
            </a:extLst>
          </p:cNvPr>
          <p:cNvPicPr>
            <a:picLocks noChangeAspect="1"/>
          </p:cNvPicPr>
          <p:nvPr/>
        </p:nvPicPr>
        <p:blipFill rotWithShape="1">
          <a:blip r:embed="rId7"/>
          <a:srcRect l="44391" t="24516" r="27477" b="6796"/>
          <a:stretch/>
        </p:blipFill>
        <p:spPr>
          <a:xfrm>
            <a:off x="6202837" y="1352810"/>
            <a:ext cx="3179461" cy="4144947"/>
          </a:xfrm>
          <a:prstGeom prst="rect">
            <a:avLst/>
          </a:prstGeom>
          <a:ln>
            <a:solidFill>
              <a:schemeClr val="tx1"/>
            </a:solidFill>
          </a:ln>
        </p:spPr>
      </p:pic>
    </p:spTree>
    <p:extLst>
      <p:ext uri="{BB962C8B-B14F-4D97-AF65-F5344CB8AC3E}">
        <p14:creationId xmlns:p14="http://schemas.microsoft.com/office/powerpoint/2010/main" val="195823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latin typeface="Arial" panose="020B0604020202020204" pitchFamily="34" charset="0"/>
                <a:cs typeface="Arial" panose="020B0604020202020204" pitchFamily="34" charset="0"/>
              </a:rPr>
              <a:t>Agenda</a:t>
            </a:r>
          </a:p>
        </p:txBody>
      </p:sp>
      <p:sp>
        <p:nvSpPr>
          <p:cNvPr id="10" name="Content Placeholder 2"/>
          <p:cNvSpPr txBox="1">
            <a:spLocks/>
          </p:cNvSpPr>
          <p:nvPr/>
        </p:nvSpPr>
        <p:spPr>
          <a:xfrm>
            <a:off x="1810872" y="1756385"/>
            <a:ext cx="8875059" cy="3326887"/>
          </a:xfrm>
          <a:prstGeom prst="rect">
            <a:avLst/>
          </a:prstGeom>
        </p:spPr>
        <p:txBody>
          <a:bodyPr>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None/>
            </a:pPr>
            <a:r>
              <a:rPr lang="en-US" sz="2000" b="1" dirty="0">
                <a:solidFill>
                  <a:schemeClr val="accent1">
                    <a:lumMod val="50000"/>
                  </a:schemeClr>
                </a:solidFill>
                <a:latin typeface="Arial" panose="020B0604020202020204" pitchFamily="34" charset="0"/>
                <a:cs typeface="Arial" panose="020B0604020202020204" pitchFamily="34" charset="0"/>
              </a:rPr>
              <a:t>Activity					              Presenter</a:t>
            </a:r>
            <a:br>
              <a:rPr lang="en-US" sz="2000" b="1" dirty="0">
                <a:solidFill>
                  <a:schemeClr val="accent1">
                    <a:lumMod val="50000"/>
                  </a:schemeClr>
                </a:solidFill>
                <a:latin typeface="Arial" panose="020B0604020202020204" pitchFamily="34" charset="0"/>
                <a:cs typeface="Arial" panose="020B0604020202020204" pitchFamily="34" charset="0"/>
              </a:rPr>
            </a:br>
            <a:endParaRPr lang="en-US" sz="2000" b="1" dirty="0">
              <a:solidFill>
                <a:schemeClr val="accent1">
                  <a:lumMod val="50000"/>
                </a:schemeClr>
              </a:solidFill>
              <a:latin typeface="Arial" panose="020B0604020202020204" pitchFamily="34" charset="0"/>
              <a:cs typeface="Arial" panose="020B0604020202020204" pitchFamily="34" charset="0"/>
            </a:endParaRPr>
          </a:p>
          <a:p>
            <a:pPr marL="0" indent="0">
              <a:spcAft>
                <a:spcPts val="600"/>
              </a:spcAft>
              <a:buNone/>
            </a:pPr>
            <a:r>
              <a:rPr lang="en-US" sz="2000" dirty="0">
                <a:latin typeface="Arial" panose="020B0604020202020204" pitchFamily="34" charset="0"/>
                <a:cs typeface="Arial" panose="020B0604020202020204" pitchFamily="34" charset="0"/>
              </a:rPr>
              <a:t>Welcome					PEA/City</a:t>
            </a:r>
          </a:p>
          <a:p>
            <a:pPr marL="0" indent="0">
              <a:spcAft>
                <a:spcPts val="600"/>
              </a:spcAft>
              <a:buNone/>
            </a:pPr>
            <a:r>
              <a:rPr lang="en-US" sz="2000" dirty="0">
                <a:latin typeface="Arial" panose="020B0604020202020204" pitchFamily="34" charset="0"/>
                <a:cs typeface="Arial" panose="020B0604020202020204" pitchFamily="34" charset="0"/>
              </a:rPr>
              <a:t>Project Purpose, Benefits, Timeline			PEA/City</a:t>
            </a:r>
          </a:p>
          <a:p>
            <a:pPr marL="0" indent="0">
              <a:spcAft>
                <a:spcPts val="600"/>
              </a:spcAft>
              <a:buNone/>
            </a:pPr>
            <a:r>
              <a:rPr lang="en-US" sz="2000" dirty="0">
                <a:latin typeface="Arial" panose="020B0604020202020204" pitchFamily="34" charset="0"/>
                <a:cs typeface="Arial" panose="020B0604020202020204" pitchFamily="34" charset="0"/>
              </a:rPr>
              <a:t>Technical Overview				Ameresco</a:t>
            </a:r>
          </a:p>
          <a:p>
            <a:pPr marL="0" indent="0">
              <a:spcAft>
                <a:spcPts val="600"/>
              </a:spcAft>
              <a:buNone/>
            </a:pPr>
            <a:r>
              <a:rPr lang="en-US" sz="2000" dirty="0">
                <a:latin typeface="Arial" panose="020B0604020202020204" pitchFamily="34" charset="0"/>
                <a:cs typeface="Arial" panose="020B0604020202020204" pitchFamily="34" charset="0"/>
              </a:rPr>
              <a:t>Engagement Opportunities			Ameresco/CMC</a:t>
            </a:r>
          </a:p>
          <a:p>
            <a:pPr marL="0" indent="0">
              <a:spcAft>
                <a:spcPts val="600"/>
              </a:spcAft>
              <a:buNone/>
            </a:pPr>
            <a:r>
              <a:rPr lang="en-US" sz="2000" dirty="0">
                <a:latin typeface="Arial" panose="020B0604020202020204" pitchFamily="34" charset="0"/>
                <a:cs typeface="Arial" panose="020B0604020202020204" pitchFamily="34" charset="0"/>
              </a:rPr>
              <a:t>Questions and Answers				All</a:t>
            </a:r>
            <a:endParaRPr lang="en-US" sz="1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332880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t>Community Outreach Opportunities</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450DE2A8-1FAC-1B14-9DA6-6B18F367AD12}"/>
              </a:ext>
            </a:extLst>
          </p:cNvPr>
          <p:cNvSpPr txBox="1">
            <a:spLocks/>
          </p:cNvSpPr>
          <p:nvPr/>
        </p:nvSpPr>
        <p:spPr>
          <a:xfrm>
            <a:off x="2322459" y="1502147"/>
            <a:ext cx="7812741" cy="4597789"/>
          </a:xfrm>
          <a:prstGeom prst="rect">
            <a:avLst/>
          </a:prstGeom>
        </p:spPr>
        <p:txBody>
          <a:bodyPr>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None/>
            </a:pPr>
            <a:r>
              <a:rPr lang="en-US" sz="2100" dirty="0"/>
              <a:t>Our team will visit each of the trial areas with three opportunities to learn more and participate in the trial installation survey. </a:t>
            </a:r>
            <a:br>
              <a:rPr lang="en-US" sz="2100" dirty="0"/>
            </a:br>
            <a:endParaRPr lang="en-US" sz="2100" dirty="0"/>
          </a:p>
          <a:p>
            <a:pPr lvl="1"/>
            <a:r>
              <a:rPr lang="en-US" sz="2100" dirty="0"/>
              <a:t>Neighborhood canvas in the trial installation area between October 24 – November 5, 2022</a:t>
            </a:r>
          </a:p>
          <a:p>
            <a:pPr lvl="1"/>
            <a:endParaRPr lang="en-US" sz="2100" dirty="0"/>
          </a:p>
          <a:p>
            <a:pPr lvl="1"/>
            <a:r>
              <a:rPr lang="en-US" sz="2100" dirty="0"/>
              <a:t>Host a survey table for live survey response between November 6 – November 19, 2022</a:t>
            </a:r>
          </a:p>
          <a:p>
            <a:pPr lvl="1"/>
            <a:endParaRPr lang="en-US" sz="2100" dirty="0"/>
          </a:p>
          <a:p>
            <a:pPr lvl="1"/>
            <a:r>
              <a:rPr lang="en-US" sz="2100" dirty="0"/>
              <a:t>Present at a community meeting in the trial area between October 19 – November 30, 2022</a:t>
            </a:r>
          </a:p>
        </p:txBody>
      </p:sp>
    </p:spTree>
    <p:extLst>
      <p:ext uri="{BB962C8B-B14F-4D97-AF65-F5344CB8AC3E}">
        <p14:creationId xmlns:p14="http://schemas.microsoft.com/office/powerpoint/2010/main" val="151542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809699" y="468232"/>
            <a:ext cx="6572599" cy="526939"/>
          </a:xfrm>
          <a:prstGeom prst="rect">
            <a:avLst/>
          </a:prstGeom>
          <a:noFill/>
        </p:spPr>
        <p:txBody>
          <a:bodyPr wrap="square" rtlCol="0">
            <a:spAutoFit/>
          </a:bodyPr>
          <a:lstStyle/>
          <a:p>
            <a:pPr algn="ctr"/>
            <a:r>
              <a:rPr lang="en-US" sz="2824" b="1" dirty="0"/>
              <a:t>Connect for Outreach Opportunities</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0859C13D-91B3-8753-4034-13CD37EDE616}"/>
              </a:ext>
            </a:extLst>
          </p:cNvPr>
          <p:cNvSpPr txBox="1">
            <a:spLocks/>
          </p:cNvSpPr>
          <p:nvPr/>
        </p:nvSpPr>
        <p:spPr>
          <a:xfrm>
            <a:off x="2840490" y="1361436"/>
            <a:ext cx="6243879" cy="4597789"/>
          </a:xfrm>
          <a:prstGeom prst="rect">
            <a:avLst/>
          </a:prstGeom>
        </p:spPr>
        <p:txBody>
          <a:bodyPr>
            <a:normAutofit fontScale="92500" lnSpcReduction="10000"/>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lnSpc>
                <a:spcPct val="100000"/>
              </a:lnSpc>
              <a:spcBef>
                <a:spcPts val="300"/>
              </a:spcBef>
              <a:buNone/>
            </a:pPr>
            <a:r>
              <a:rPr lang="en-US" sz="2200" dirty="0"/>
              <a:t>Let us know how we can make sure your neighborhood  is involved, contact us:</a:t>
            </a:r>
          </a:p>
          <a:p>
            <a:pPr marL="0" indent="0" algn="ctr">
              <a:lnSpc>
                <a:spcPct val="100000"/>
              </a:lnSpc>
              <a:spcBef>
                <a:spcPts val="300"/>
              </a:spcBef>
              <a:buNone/>
            </a:pPr>
            <a:endParaRPr lang="en-US" sz="2200" dirty="0"/>
          </a:p>
          <a:p>
            <a:pPr marL="443766" lvl="1" indent="0" algn="ctr">
              <a:lnSpc>
                <a:spcPct val="100000"/>
              </a:lnSpc>
              <a:spcBef>
                <a:spcPts val="300"/>
              </a:spcBef>
              <a:buNone/>
            </a:pPr>
            <a:r>
              <a:rPr lang="en-US" sz="2200" dirty="0"/>
              <a:t>Email for Project Questions:</a:t>
            </a:r>
            <a:br>
              <a:rPr lang="en-US" sz="2200" dirty="0"/>
            </a:br>
            <a:r>
              <a:rPr lang="en-US" sz="2200" dirty="0">
                <a:solidFill>
                  <a:schemeClr val="accent1">
                    <a:lumMod val="75000"/>
                  </a:schemeClr>
                </a:solidFill>
                <a:hlinkClick r:id="rId6"/>
              </a:rPr>
              <a:t>ledstreetlighting@phila.gov</a:t>
            </a:r>
            <a:endParaRPr lang="en-US" sz="2200" dirty="0">
              <a:solidFill>
                <a:schemeClr val="accent1">
                  <a:lumMod val="75000"/>
                </a:schemeClr>
              </a:solidFill>
            </a:endParaRPr>
          </a:p>
          <a:p>
            <a:pPr marL="443766" lvl="1" indent="0" algn="ctr">
              <a:lnSpc>
                <a:spcPct val="100000"/>
              </a:lnSpc>
              <a:spcBef>
                <a:spcPts val="300"/>
              </a:spcBef>
              <a:buNone/>
            </a:pPr>
            <a:endParaRPr lang="en-US" sz="2200" dirty="0">
              <a:solidFill>
                <a:schemeClr val="accent1">
                  <a:lumMod val="75000"/>
                </a:schemeClr>
              </a:solidFill>
            </a:endParaRPr>
          </a:p>
          <a:p>
            <a:pPr marL="443766" lvl="1" indent="0" algn="ctr">
              <a:lnSpc>
                <a:spcPct val="100000"/>
              </a:lnSpc>
              <a:spcBef>
                <a:spcPts val="300"/>
              </a:spcBef>
              <a:buNone/>
            </a:pPr>
            <a:r>
              <a:rPr lang="en-US" sz="2200" dirty="0"/>
              <a:t>Email to Request Presentation and Materials:</a:t>
            </a:r>
            <a:br>
              <a:rPr lang="en-US" sz="2200" dirty="0"/>
            </a:br>
            <a:r>
              <a:rPr lang="en-US" sz="2200" dirty="0">
                <a:hlinkClick r:id="rId7"/>
              </a:rPr>
              <a:t>Mail@communitymarketingconcepts.com</a:t>
            </a:r>
            <a:endParaRPr lang="en-US" sz="2200" dirty="0"/>
          </a:p>
          <a:p>
            <a:pPr marL="443766" lvl="1" indent="0" algn="ctr">
              <a:lnSpc>
                <a:spcPct val="100000"/>
              </a:lnSpc>
              <a:spcBef>
                <a:spcPts val="300"/>
              </a:spcBef>
              <a:buNone/>
            </a:pPr>
            <a:endParaRPr lang="en-US" sz="2200" dirty="0"/>
          </a:p>
          <a:p>
            <a:pPr marL="443766" lvl="1" indent="0" algn="ctr">
              <a:lnSpc>
                <a:spcPct val="100000"/>
              </a:lnSpc>
              <a:spcBef>
                <a:spcPts val="300"/>
              </a:spcBef>
              <a:buNone/>
            </a:pPr>
            <a:r>
              <a:rPr lang="en-US" sz="2200" dirty="0"/>
              <a:t>Message Line for More Information:</a:t>
            </a:r>
            <a:br>
              <a:rPr lang="en-US" sz="2200" dirty="0"/>
            </a:br>
            <a:r>
              <a:rPr lang="en-US" sz="2200" b="1" dirty="0">
                <a:solidFill>
                  <a:srgbClr val="0070C0"/>
                </a:solidFill>
              </a:rPr>
              <a:t>215-871-0400</a:t>
            </a:r>
          </a:p>
          <a:p>
            <a:pPr marL="443766" lvl="1" indent="0" algn="ctr">
              <a:lnSpc>
                <a:spcPct val="100000"/>
              </a:lnSpc>
              <a:spcBef>
                <a:spcPts val="300"/>
              </a:spcBef>
              <a:buNone/>
            </a:pPr>
            <a:endParaRPr lang="en-US" sz="2200" b="1" dirty="0">
              <a:solidFill>
                <a:srgbClr val="0070C0"/>
              </a:solidFill>
            </a:endParaRPr>
          </a:p>
          <a:p>
            <a:pPr marL="443766" lvl="1" indent="0" algn="ctr">
              <a:lnSpc>
                <a:spcPct val="100000"/>
              </a:lnSpc>
              <a:spcBef>
                <a:spcPts val="300"/>
              </a:spcBef>
              <a:buNone/>
            </a:pPr>
            <a:r>
              <a:rPr lang="en-US" sz="2200" dirty="0"/>
              <a:t>Visit Our Website:</a:t>
            </a:r>
            <a:br>
              <a:rPr lang="en-US" sz="2200" dirty="0"/>
            </a:br>
            <a:r>
              <a:rPr lang="en-US" sz="2200" dirty="0">
                <a:solidFill>
                  <a:srgbClr val="0070C0"/>
                </a:solidFill>
                <a:hlinkClick r:id="rId8" action="ppaction://hlinkfile"/>
              </a:rPr>
              <a:t>phillystreetlightimprovement.com</a:t>
            </a:r>
            <a:endParaRPr lang="en-US" sz="2200" dirty="0">
              <a:solidFill>
                <a:srgbClr val="0070C0"/>
              </a:solidFill>
            </a:endParaRPr>
          </a:p>
          <a:p>
            <a:pPr marL="443766" lvl="1" indent="0" algn="ctr">
              <a:lnSpc>
                <a:spcPct val="100000"/>
              </a:lnSpc>
              <a:spcBef>
                <a:spcPts val="300"/>
              </a:spcBef>
              <a:buNone/>
            </a:pPr>
            <a:endParaRPr lang="en-US" sz="2200" b="1" dirty="0">
              <a:solidFill>
                <a:srgbClr val="0070C0"/>
              </a:solidFill>
            </a:endParaRPr>
          </a:p>
          <a:p>
            <a:pPr marL="443766" lvl="1" indent="0" algn="ctr">
              <a:lnSpc>
                <a:spcPct val="100000"/>
              </a:lnSpc>
              <a:spcBef>
                <a:spcPts val="300"/>
              </a:spcBef>
              <a:buNone/>
            </a:pPr>
            <a:endParaRPr lang="en-US" sz="2200" b="1" dirty="0">
              <a:solidFill>
                <a:srgbClr val="0070C0"/>
              </a:solidFill>
            </a:endParaRPr>
          </a:p>
        </p:txBody>
      </p:sp>
    </p:spTree>
    <p:extLst>
      <p:ext uri="{BB962C8B-B14F-4D97-AF65-F5344CB8AC3E}">
        <p14:creationId xmlns:p14="http://schemas.microsoft.com/office/powerpoint/2010/main" val="3877128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BD361A-94B2-72EF-F6D1-E35ACF4DFE15}"/>
              </a:ext>
            </a:extLst>
          </p:cNvPr>
          <p:cNvSpPr/>
          <p:nvPr/>
        </p:nvSpPr>
        <p:spPr>
          <a:xfrm>
            <a:off x="0" y="-116059"/>
            <a:ext cx="12192000" cy="5712627"/>
          </a:xfrm>
          <a:prstGeom prst="rect">
            <a:avLst/>
          </a:prstGeom>
          <a:solidFill>
            <a:srgbClr val="005A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7" name="Picture 26" descr="Map&#10;&#10;Description automatically generated">
            <a:extLst>
              <a:ext uri="{FF2B5EF4-FFF2-40B4-BE49-F238E27FC236}">
                <a16:creationId xmlns:a16="http://schemas.microsoft.com/office/drawing/2014/main" id="{2CAFEC11-D25B-7FDD-187B-63014A09EB29}"/>
              </a:ext>
            </a:extLst>
          </p:cNvPr>
          <p:cNvPicPr>
            <a:picLocks noChangeAspect="1"/>
          </p:cNvPicPr>
          <p:nvPr/>
        </p:nvPicPr>
        <p:blipFill rotWithShape="1">
          <a:blip r:embed="rId2">
            <a:alphaModFix amt="26000"/>
          </a:blip>
          <a:srcRect l="13122" t="42638" r="34160" b="20889"/>
          <a:stretch/>
        </p:blipFill>
        <p:spPr>
          <a:xfrm>
            <a:off x="0" y="-116058"/>
            <a:ext cx="12192000" cy="5712626"/>
          </a:xfrm>
          <a:prstGeom prst="rect">
            <a:avLst/>
          </a:prstGeom>
        </p:spPr>
      </p:pic>
      <p:pic>
        <p:nvPicPr>
          <p:cNvPr id="7" name="Picture 6" descr="Text&#10;&#10;Description automatically generated">
            <a:extLst>
              <a:ext uri="{FF2B5EF4-FFF2-40B4-BE49-F238E27FC236}">
                <a16:creationId xmlns:a16="http://schemas.microsoft.com/office/drawing/2014/main" id="{3021E851-596C-3F34-2E65-5D67E2735E4A}"/>
              </a:ext>
            </a:extLst>
          </p:cNvPr>
          <p:cNvPicPr>
            <a:picLocks noChangeAspect="1"/>
          </p:cNvPicPr>
          <p:nvPr/>
        </p:nvPicPr>
        <p:blipFill>
          <a:blip r:embed="rId3"/>
          <a:stretch>
            <a:fillRect/>
          </a:stretch>
        </p:blipFill>
        <p:spPr>
          <a:xfrm>
            <a:off x="2476390" y="6018303"/>
            <a:ext cx="1702268" cy="483803"/>
          </a:xfrm>
          <a:prstGeom prst="rect">
            <a:avLst/>
          </a:prstGeom>
        </p:spPr>
      </p:pic>
      <p:pic>
        <p:nvPicPr>
          <p:cNvPr id="11" name="Picture 10" descr="Logo&#10;&#10;Description automatically generated">
            <a:extLst>
              <a:ext uri="{FF2B5EF4-FFF2-40B4-BE49-F238E27FC236}">
                <a16:creationId xmlns:a16="http://schemas.microsoft.com/office/drawing/2014/main" id="{38AFA9F7-FFCA-A138-E508-EE99B6044C57}"/>
              </a:ext>
            </a:extLst>
          </p:cNvPr>
          <p:cNvPicPr>
            <a:picLocks noChangeAspect="1"/>
          </p:cNvPicPr>
          <p:nvPr/>
        </p:nvPicPr>
        <p:blipFill>
          <a:blip r:embed="rId4"/>
          <a:stretch>
            <a:fillRect/>
          </a:stretch>
        </p:blipFill>
        <p:spPr>
          <a:xfrm>
            <a:off x="4838437" y="5885545"/>
            <a:ext cx="2247987" cy="749329"/>
          </a:xfrm>
          <a:prstGeom prst="rect">
            <a:avLst/>
          </a:prstGeom>
        </p:spPr>
      </p:pic>
      <p:pic>
        <p:nvPicPr>
          <p:cNvPr id="13" name="Picture 12" descr="Logo, company name&#10;&#10;Description automatically generated">
            <a:extLst>
              <a:ext uri="{FF2B5EF4-FFF2-40B4-BE49-F238E27FC236}">
                <a16:creationId xmlns:a16="http://schemas.microsoft.com/office/drawing/2014/main" id="{9A3073A9-F8D9-482E-61C9-F297EF2FFFC3}"/>
              </a:ext>
            </a:extLst>
          </p:cNvPr>
          <p:cNvPicPr>
            <a:picLocks noChangeAspect="1"/>
          </p:cNvPicPr>
          <p:nvPr/>
        </p:nvPicPr>
        <p:blipFill>
          <a:blip r:embed="rId5"/>
          <a:stretch>
            <a:fillRect/>
          </a:stretch>
        </p:blipFill>
        <p:spPr>
          <a:xfrm>
            <a:off x="7404045" y="5776285"/>
            <a:ext cx="2465496" cy="1027291"/>
          </a:xfrm>
          <a:prstGeom prst="rect">
            <a:avLst/>
          </a:prstGeom>
        </p:spPr>
      </p:pic>
      <p:sp>
        <p:nvSpPr>
          <p:cNvPr id="15" name="Rectangle 14">
            <a:extLst>
              <a:ext uri="{FF2B5EF4-FFF2-40B4-BE49-F238E27FC236}">
                <a16:creationId xmlns:a16="http://schemas.microsoft.com/office/drawing/2014/main" id="{F95E5DB5-ECE4-1C09-3982-3E5617C98E50}"/>
              </a:ext>
            </a:extLst>
          </p:cNvPr>
          <p:cNvSpPr/>
          <p:nvPr/>
        </p:nvSpPr>
        <p:spPr>
          <a:xfrm>
            <a:off x="0" y="5596568"/>
            <a:ext cx="12192000" cy="109728"/>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 name="Picture 1" descr="Icon&#10;&#10;Description automatically generated">
            <a:extLst>
              <a:ext uri="{FF2B5EF4-FFF2-40B4-BE49-F238E27FC236}">
                <a16:creationId xmlns:a16="http://schemas.microsoft.com/office/drawing/2014/main" id="{A9649476-D3FE-CE2E-AAC4-7B55B261F8B4}"/>
              </a:ext>
            </a:extLst>
          </p:cNvPr>
          <p:cNvPicPr>
            <a:picLocks noChangeAspect="1"/>
          </p:cNvPicPr>
          <p:nvPr/>
        </p:nvPicPr>
        <p:blipFill>
          <a:blip r:embed="rId6"/>
          <a:stretch>
            <a:fillRect/>
          </a:stretch>
        </p:blipFill>
        <p:spPr>
          <a:xfrm>
            <a:off x="5040057" y="794190"/>
            <a:ext cx="2209689" cy="2192343"/>
          </a:xfrm>
          <a:prstGeom prst="rect">
            <a:avLst/>
          </a:prstGeom>
        </p:spPr>
      </p:pic>
      <p:sp>
        <p:nvSpPr>
          <p:cNvPr id="4" name="TextBox 3">
            <a:extLst>
              <a:ext uri="{FF2B5EF4-FFF2-40B4-BE49-F238E27FC236}">
                <a16:creationId xmlns:a16="http://schemas.microsoft.com/office/drawing/2014/main" id="{6252166D-FA7A-F421-85FA-C33251105867}"/>
              </a:ext>
            </a:extLst>
          </p:cNvPr>
          <p:cNvSpPr txBox="1"/>
          <p:nvPr/>
        </p:nvSpPr>
        <p:spPr>
          <a:xfrm>
            <a:off x="4940084" y="3076056"/>
            <a:ext cx="2409634" cy="1722395"/>
          </a:xfrm>
          <a:prstGeom prst="rect">
            <a:avLst/>
          </a:prstGeom>
          <a:noFill/>
        </p:spPr>
        <p:txBody>
          <a:bodyPr wrap="square" rtlCol="0">
            <a:spAutoFit/>
          </a:bodyPr>
          <a:lstStyle/>
          <a:p>
            <a:pPr algn="ctr"/>
            <a:r>
              <a:rPr lang="en-US" sz="3531" b="1" dirty="0">
                <a:solidFill>
                  <a:srgbClr val="FFCF00"/>
                </a:solidFill>
                <a:latin typeface="Helvetica" pitchFamily="2" charset="0"/>
              </a:rPr>
              <a:t>Questions and Answers</a:t>
            </a:r>
            <a:endParaRPr lang="en-US" sz="1588" b="1" dirty="0">
              <a:solidFill>
                <a:srgbClr val="FFCF00"/>
              </a:solidFill>
              <a:latin typeface="Helvetica" pitchFamily="2" charset="0"/>
            </a:endParaRPr>
          </a:p>
        </p:txBody>
      </p:sp>
    </p:spTree>
    <p:extLst>
      <p:ext uri="{BB962C8B-B14F-4D97-AF65-F5344CB8AC3E}">
        <p14:creationId xmlns:p14="http://schemas.microsoft.com/office/powerpoint/2010/main" val="106184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BD361A-94B2-72EF-F6D1-E35ACF4DFE15}"/>
              </a:ext>
            </a:extLst>
          </p:cNvPr>
          <p:cNvSpPr/>
          <p:nvPr/>
        </p:nvSpPr>
        <p:spPr>
          <a:xfrm>
            <a:off x="0" y="-116059"/>
            <a:ext cx="12192000" cy="5712627"/>
          </a:xfrm>
          <a:prstGeom prst="rect">
            <a:avLst/>
          </a:prstGeom>
          <a:solidFill>
            <a:srgbClr val="005A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7" name="Picture 26" descr="Map&#10;&#10;Description automatically generated">
            <a:extLst>
              <a:ext uri="{FF2B5EF4-FFF2-40B4-BE49-F238E27FC236}">
                <a16:creationId xmlns:a16="http://schemas.microsoft.com/office/drawing/2014/main" id="{2CAFEC11-D25B-7FDD-187B-63014A09EB29}"/>
              </a:ext>
            </a:extLst>
          </p:cNvPr>
          <p:cNvPicPr>
            <a:picLocks noChangeAspect="1"/>
          </p:cNvPicPr>
          <p:nvPr/>
        </p:nvPicPr>
        <p:blipFill rotWithShape="1">
          <a:blip r:embed="rId2">
            <a:alphaModFix amt="26000"/>
          </a:blip>
          <a:srcRect l="13122" t="42638" r="34160" b="20889"/>
          <a:stretch/>
        </p:blipFill>
        <p:spPr>
          <a:xfrm>
            <a:off x="0" y="-116058"/>
            <a:ext cx="12192000" cy="5712626"/>
          </a:xfrm>
          <a:prstGeom prst="rect">
            <a:avLst/>
          </a:prstGeom>
        </p:spPr>
      </p:pic>
      <p:pic>
        <p:nvPicPr>
          <p:cNvPr id="7" name="Picture 6" descr="Text&#10;&#10;Description automatically generated">
            <a:extLst>
              <a:ext uri="{FF2B5EF4-FFF2-40B4-BE49-F238E27FC236}">
                <a16:creationId xmlns:a16="http://schemas.microsoft.com/office/drawing/2014/main" id="{3021E851-596C-3F34-2E65-5D67E2735E4A}"/>
              </a:ext>
            </a:extLst>
          </p:cNvPr>
          <p:cNvPicPr>
            <a:picLocks noChangeAspect="1"/>
          </p:cNvPicPr>
          <p:nvPr/>
        </p:nvPicPr>
        <p:blipFill>
          <a:blip r:embed="rId3"/>
          <a:stretch>
            <a:fillRect/>
          </a:stretch>
        </p:blipFill>
        <p:spPr>
          <a:xfrm>
            <a:off x="2476390" y="6018303"/>
            <a:ext cx="1702268" cy="483803"/>
          </a:xfrm>
          <a:prstGeom prst="rect">
            <a:avLst/>
          </a:prstGeom>
        </p:spPr>
      </p:pic>
      <p:pic>
        <p:nvPicPr>
          <p:cNvPr id="11" name="Picture 10" descr="Logo&#10;&#10;Description automatically generated">
            <a:extLst>
              <a:ext uri="{FF2B5EF4-FFF2-40B4-BE49-F238E27FC236}">
                <a16:creationId xmlns:a16="http://schemas.microsoft.com/office/drawing/2014/main" id="{38AFA9F7-FFCA-A138-E508-EE99B6044C57}"/>
              </a:ext>
            </a:extLst>
          </p:cNvPr>
          <p:cNvPicPr>
            <a:picLocks noChangeAspect="1"/>
          </p:cNvPicPr>
          <p:nvPr/>
        </p:nvPicPr>
        <p:blipFill>
          <a:blip r:embed="rId4"/>
          <a:stretch>
            <a:fillRect/>
          </a:stretch>
        </p:blipFill>
        <p:spPr>
          <a:xfrm>
            <a:off x="4838437" y="5885545"/>
            <a:ext cx="2247987" cy="749329"/>
          </a:xfrm>
          <a:prstGeom prst="rect">
            <a:avLst/>
          </a:prstGeom>
        </p:spPr>
      </p:pic>
      <p:pic>
        <p:nvPicPr>
          <p:cNvPr id="13" name="Picture 12" descr="Logo, company name&#10;&#10;Description automatically generated">
            <a:extLst>
              <a:ext uri="{FF2B5EF4-FFF2-40B4-BE49-F238E27FC236}">
                <a16:creationId xmlns:a16="http://schemas.microsoft.com/office/drawing/2014/main" id="{9A3073A9-F8D9-482E-61C9-F297EF2FFFC3}"/>
              </a:ext>
            </a:extLst>
          </p:cNvPr>
          <p:cNvPicPr>
            <a:picLocks noChangeAspect="1"/>
          </p:cNvPicPr>
          <p:nvPr/>
        </p:nvPicPr>
        <p:blipFill>
          <a:blip r:embed="rId5"/>
          <a:stretch>
            <a:fillRect/>
          </a:stretch>
        </p:blipFill>
        <p:spPr>
          <a:xfrm>
            <a:off x="7404045" y="5776285"/>
            <a:ext cx="2465496" cy="1027291"/>
          </a:xfrm>
          <a:prstGeom prst="rect">
            <a:avLst/>
          </a:prstGeom>
        </p:spPr>
      </p:pic>
      <p:sp>
        <p:nvSpPr>
          <p:cNvPr id="15" name="Rectangle 14">
            <a:extLst>
              <a:ext uri="{FF2B5EF4-FFF2-40B4-BE49-F238E27FC236}">
                <a16:creationId xmlns:a16="http://schemas.microsoft.com/office/drawing/2014/main" id="{F95E5DB5-ECE4-1C09-3982-3E5617C98E50}"/>
              </a:ext>
            </a:extLst>
          </p:cNvPr>
          <p:cNvSpPr/>
          <p:nvPr/>
        </p:nvSpPr>
        <p:spPr>
          <a:xfrm>
            <a:off x="0" y="5596568"/>
            <a:ext cx="12192000" cy="109728"/>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 name="Picture 1" descr="Icon&#10;&#10;Description automatically generated">
            <a:extLst>
              <a:ext uri="{FF2B5EF4-FFF2-40B4-BE49-F238E27FC236}">
                <a16:creationId xmlns:a16="http://schemas.microsoft.com/office/drawing/2014/main" id="{A9649476-D3FE-CE2E-AAC4-7B55B261F8B4}"/>
              </a:ext>
            </a:extLst>
          </p:cNvPr>
          <p:cNvPicPr>
            <a:picLocks noChangeAspect="1"/>
          </p:cNvPicPr>
          <p:nvPr/>
        </p:nvPicPr>
        <p:blipFill>
          <a:blip r:embed="rId6"/>
          <a:stretch>
            <a:fillRect/>
          </a:stretch>
        </p:blipFill>
        <p:spPr>
          <a:xfrm>
            <a:off x="5040057" y="794190"/>
            <a:ext cx="2209689" cy="2192343"/>
          </a:xfrm>
          <a:prstGeom prst="rect">
            <a:avLst/>
          </a:prstGeom>
        </p:spPr>
      </p:pic>
      <p:sp>
        <p:nvSpPr>
          <p:cNvPr id="4" name="TextBox 3">
            <a:extLst>
              <a:ext uri="{FF2B5EF4-FFF2-40B4-BE49-F238E27FC236}">
                <a16:creationId xmlns:a16="http://schemas.microsoft.com/office/drawing/2014/main" id="{6252166D-FA7A-F421-85FA-C33251105867}"/>
              </a:ext>
            </a:extLst>
          </p:cNvPr>
          <p:cNvSpPr txBox="1"/>
          <p:nvPr/>
        </p:nvSpPr>
        <p:spPr>
          <a:xfrm>
            <a:off x="3277299" y="3047089"/>
            <a:ext cx="5637402" cy="2237472"/>
          </a:xfrm>
          <a:prstGeom prst="rect">
            <a:avLst/>
          </a:prstGeom>
          <a:noFill/>
        </p:spPr>
        <p:txBody>
          <a:bodyPr wrap="square" rtlCol="0">
            <a:spAutoFit/>
          </a:bodyPr>
          <a:lstStyle/>
          <a:p>
            <a:r>
              <a:rPr lang="en-US" sz="3000" b="1" dirty="0">
                <a:solidFill>
                  <a:srgbClr val="FFCF00"/>
                </a:solidFill>
                <a:latin typeface="Helvetica" pitchFamily="2" charset="0"/>
              </a:rPr>
              <a:t>City of Philadelphia and </a:t>
            </a:r>
            <a:br>
              <a:rPr lang="en-US" sz="3000" b="1" dirty="0">
                <a:solidFill>
                  <a:srgbClr val="FFCF00"/>
                </a:solidFill>
                <a:latin typeface="Helvetica" pitchFamily="2" charset="0"/>
              </a:rPr>
            </a:br>
            <a:r>
              <a:rPr lang="en-US" sz="3000" b="1" dirty="0">
                <a:solidFill>
                  <a:srgbClr val="FFCF00"/>
                </a:solidFill>
                <a:latin typeface="Helvetica" pitchFamily="2" charset="0"/>
              </a:rPr>
              <a:t>Philadelphia Energy Authority </a:t>
            </a:r>
            <a:br>
              <a:rPr lang="en-US" sz="1588" b="1" dirty="0">
                <a:solidFill>
                  <a:srgbClr val="FFCF00"/>
                </a:solidFill>
                <a:latin typeface="Helvetica" pitchFamily="2" charset="0"/>
              </a:rPr>
            </a:br>
            <a:r>
              <a:rPr lang="en-US" sz="1588" b="1" dirty="0">
                <a:solidFill>
                  <a:srgbClr val="FFCF00"/>
                </a:solidFill>
                <a:latin typeface="Helvetica" pitchFamily="2" charset="0"/>
              </a:rPr>
              <a:t>Project Overview</a:t>
            </a:r>
            <a:br>
              <a:rPr lang="en-US" sz="1588" b="1" dirty="0">
                <a:solidFill>
                  <a:srgbClr val="FFCF00"/>
                </a:solidFill>
                <a:latin typeface="Helvetica" pitchFamily="2" charset="0"/>
              </a:rPr>
            </a:br>
            <a:endParaRPr lang="en-US" sz="1588" b="1" dirty="0">
              <a:solidFill>
                <a:srgbClr val="FFCF00"/>
              </a:solidFill>
              <a:latin typeface="Helvetica" pitchFamily="2" charset="0"/>
            </a:endParaRPr>
          </a:p>
          <a:p>
            <a:pPr marL="285744" indent="-4763" algn="ctr">
              <a:buFont typeface="Arial" panose="020B0604020202020204" pitchFamily="34" charset="0"/>
              <a:buChar char="•"/>
            </a:pPr>
            <a:r>
              <a:rPr lang="en-US" sz="1588" b="1" dirty="0">
                <a:solidFill>
                  <a:srgbClr val="FFCF00"/>
                </a:solidFill>
                <a:latin typeface="Helvetica" pitchFamily="2" charset="0"/>
              </a:rPr>
              <a:t>Purpose</a:t>
            </a:r>
          </a:p>
          <a:p>
            <a:pPr marL="285744" indent="-4763" algn="ctr">
              <a:buFont typeface="Arial" panose="020B0604020202020204" pitchFamily="34" charset="0"/>
              <a:buChar char="•"/>
            </a:pPr>
            <a:r>
              <a:rPr lang="en-US" sz="1588" b="1" dirty="0">
                <a:solidFill>
                  <a:srgbClr val="FFCF00"/>
                </a:solidFill>
                <a:latin typeface="Helvetica" pitchFamily="2" charset="0"/>
              </a:rPr>
              <a:t>Benefits</a:t>
            </a:r>
          </a:p>
          <a:p>
            <a:pPr marL="285744" indent="-4763" algn="ctr">
              <a:buFont typeface="Arial" panose="020B0604020202020204" pitchFamily="34" charset="0"/>
              <a:buChar char="•"/>
            </a:pPr>
            <a:r>
              <a:rPr lang="en-US" sz="1588" b="1" dirty="0">
                <a:solidFill>
                  <a:srgbClr val="FFCF00"/>
                </a:solidFill>
                <a:latin typeface="Helvetica" pitchFamily="2" charset="0"/>
              </a:rPr>
              <a:t>Timeline</a:t>
            </a:r>
          </a:p>
        </p:txBody>
      </p:sp>
    </p:spTree>
    <p:extLst>
      <p:ext uri="{BB962C8B-B14F-4D97-AF65-F5344CB8AC3E}">
        <p14:creationId xmlns:p14="http://schemas.microsoft.com/office/powerpoint/2010/main" val="112104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2"/>
          <a:stretch>
            <a:fillRect/>
          </a:stretch>
        </p:blipFill>
        <p:spPr>
          <a:xfrm>
            <a:off x="206313" y="145376"/>
            <a:ext cx="1060357" cy="1052035"/>
          </a:xfrm>
          <a:prstGeom prst="rect">
            <a:avLst/>
          </a:prstGeom>
        </p:spPr>
      </p:pic>
      <p:sp>
        <p:nvSpPr>
          <p:cNvPr id="2" name="TextBox 1"/>
          <p:cNvSpPr txBox="1"/>
          <p:nvPr/>
        </p:nvSpPr>
        <p:spPr>
          <a:xfrm>
            <a:off x="2613834" y="456507"/>
            <a:ext cx="7190086" cy="526939"/>
          </a:xfrm>
          <a:prstGeom prst="rect">
            <a:avLst/>
          </a:prstGeom>
          <a:noFill/>
        </p:spPr>
        <p:txBody>
          <a:bodyPr wrap="square" rtlCol="0">
            <a:spAutoFit/>
          </a:bodyPr>
          <a:lstStyle/>
          <a:p>
            <a:pPr algn="ctr"/>
            <a:r>
              <a:rPr lang="en-US" sz="2824" b="1" dirty="0">
                <a:latin typeface="Arial" panose="020B0604020202020204" pitchFamily="34" charset="0"/>
                <a:cs typeface="Arial" panose="020B0604020202020204" pitchFamily="34" charset="0"/>
              </a:rPr>
              <a:t>City Project Team</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 name="Picture 4" descr="Text&#10;&#10;Description automatically generated">
            <a:extLst>
              <a:ext uri="{FF2B5EF4-FFF2-40B4-BE49-F238E27FC236}">
                <a16:creationId xmlns:a16="http://schemas.microsoft.com/office/drawing/2014/main" id="{EB38A305-1689-9CEE-44DA-CBA47A15B87B}"/>
              </a:ext>
            </a:extLst>
          </p:cNvPr>
          <p:cNvPicPr>
            <a:picLocks noChangeAspect="1"/>
          </p:cNvPicPr>
          <p:nvPr/>
        </p:nvPicPr>
        <p:blipFill>
          <a:blip r:embed="rId3"/>
          <a:stretch>
            <a:fillRect/>
          </a:stretch>
        </p:blipFill>
        <p:spPr>
          <a:xfrm>
            <a:off x="2410769" y="3139967"/>
            <a:ext cx="1702268" cy="483803"/>
          </a:xfrm>
          <a:prstGeom prst="rect">
            <a:avLst/>
          </a:prstGeom>
        </p:spPr>
      </p:pic>
      <p:pic>
        <p:nvPicPr>
          <p:cNvPr id="10" name="Picture 9" descr="Logo&#10;&#10;Description automatically generated">
            <a:extLst>
              <a:ext uri="{FF2B5EF4-FFF2-40B4-BE49-F238E27FC236}">
                <a16:creationId xmlns:a16="http://schemas.microsoft.com/office/drawing/2014/main" id="{A3554BB1-681D-B98F-3C73-63134ADAF19A}"/>
              </a:ext>
            </a:extLst>
          </p:cNvPr>
          <p:cNvPicPr>
            <a:picLocks noChangeAspect="1"/>
          </p:cNvPicPr>
          <p:nvPr/>
        </p:nvPicPr>
        <p:blipFill>
          <a:blip r:embed="rId4"/>
          <a:stretch>
            <a:fillRect/>
          </a:stretch>
        </p:blipFill>
        <p:spPr>
          <a:xfrm>
            <a:off x="4772816" y="3007210"/>
            <a:ext cx="2247987" cy="749329"/>
          </a:xfrm>
          <a:prstGeom prst="rect">
            <a:avLst/>
          </a:prstGeom>
        </p:spPr>
      </p:pic>
      <p:pic>
        <p:nvPicPr>
          <p:cNvPr id="12" name="Picture 11" descr="Logo, company name&#10;&#10;Description automatically generated">
            <a:extLst>
              <a:ext uri="{FF2B5EF4-FFF2-40B4-BE49-F238E27FC236}">
                <a16:creationId xmlns:a16="http://schemas.microsoft.com/office/drawing/2014/main" id="{D45970B8-631A-FE1D-423B-65C35E831D0F}"/>
              </a:ext>
            </a:extLst>
          </p:cNvPr>
          <p:cNvPicPr>
            <a:picLocks noChangeAspect="1"/>
          </p:cNvPicPr>
          <p:nvPr/>
        </p:nvPicPr>
        <p:blipFill>
          <a:blip r:embed="rId5"/>
          <a:stretch>
            <a:fillRect/>
          </a:stretch>
        </p:blipFill>
        <p:spPr>
          <a:xfrm>
            <a:off x="7338424" y="2906183"/>
            <a:ext cx="2465496" cy="1027291"/>
          </a:xfrm>
          <a:prstGeom prst="rect">
            <a:avLst/>
          </a:prstGeom>
        </p:spPr>
      </p:pic>
    </p:spTree>
    <p:extLst>
      <p:ext uri="{BB962C8B-B14F-4D97-AF65-F5344CB8AC3E}">
        <p14:creationId xmlns:p14="http://schemas.microsoft.com/office/powerpoint/2010/main" val="4006388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613834" y="456507"/>
            <a:ext cx="7190086" cy="526939"/>
          </a:xfrm>
          <a:prstGeom prst="rect">
            <a:avLst/>
          </a:prstGeom>
          <a:noFill/>
        </p:spPr>
        <p:txBody>
          <a:bodyPr wrap="square" rtlCol="0">
            <a:spAutoFit/>
          </a:bodyPr>
          <a:lstStyle/>
          <a:p>
            <a:pPr algn="ctr"/>
            <a:r>
              <a:rPr lang="en-US" sz="2824" b="1" dirty="0">
                <a:latin typeface="Arial" panose="020B0604020202020204" pitchFamily="34" charset="0"/>
                <a:cs typeface="Arial" panose="020B0604020202020204" pitchFamily="34" charset="0"/>
              </a:rPr>
              <a:t>Philly Streetlight Improvement Project</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90A87994-596E-9BB8-D16D-4B42A47DD663}"/>
              </a:ext>
            </a:extLst>
          </p:cNvPr>
          <p:cNvSpPr txBox="1">
            <a:spLocks/>
          </p:cNvSpPr>
          <p:nvPr/>
        </p:nvSpPr>
        <p:spPr>
          <a:xfrm>
            <a:off x="1658470" y="1214204"/>
            <a:ext cx="3702095" cy="3326887"/>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l">
              <a:buFont typeface="Arial" panose="020B0604020202020204" pitchFamily="34" charset="0"/>
              <a:buChar char="•"/>
            </a:pPr>
            <a:endParaRPr lang="en-US" sz="1800" dirty="0"/>
          </a:p>
          <a:p>
            <a:pPr marL="0" indent="0">
              <a:lnSpc>
                <a:spcPct val="100000"/>
              </a:lnSpc>
              <a:buNone/>
            </a:pPr>
            <a:r>
              <a:rPr lang="en-US" sz="1800" dirty="0">
                <a:latin typeface="Arial" panose="020B0604020202020204" pitchFamily="34" charset="0"/>
                <a:cs typeface="Arial" panose="020B0604020202020204" pitchFamily="34" charset="0"/>
              </a:rPr>
              <a:t>Scope of Work:</a:t>
            </a:r>
          </a:p>
          <a:p>
            <a:pPr>
              <a:lnSpc>
                <a:spcPct val="100000"/>
              </a:lnSpc>
            </a:pPr>
            <a:r>
              <a:rPr lang="en-US" sz="1800" dirty="0">
                <a:latin typeface="Arial" panose="020B0604020202020204" pitchFamily="34" charset="0"/>
                <a:cs typeface="Arial" panose="020B0604020202020204" pitchFamily="34" charset="0"/>
              </a:rPr>
              <a:t>Replace 120,000+ high pressure sodium fixtures with LEDs</a:t>
            </a:r>
          </a:p>
          <a:p>
            <a:pPr>
              <a:lnSpc>
                <a:spcPct val="100000"/>
              </a:lnSpc>
            </a:pPr>
            <a:r>
              <a:rPr lang="en-US" sz="1800" dirty="0">
                <a:latin typeface="Arial" panose="020B0604020202020204" pitchFamily="34" charset="0"/>
                <a:cs typeface="Arial" panose="020B0604020202020204" pitchFamily="34" charset="0"/>
              </a:rPr>
              <a:t>Link all newly- and already-converted (10,000+) LEDs to a lighting management system</a:t>
            </a:r>
          </a:p>
          <a:p>
            <a:pPr>
              <a:lnSpc>
                <a:spcPct val="100000"/>
              </a:lnSpc>
            </a:pPr>
            <a:r>
              <a:rPr lang="en-US" sz="1800" dirty="0">
                <a:latin typeface="Arial" panose="020B0604020202020204" pitchFamily="34" charset="0"/>
                <a:cs typeface="Arial" panose="020B0604020202020204" pitchFamily="34" charset="0"/>
              </a:rPr>
              <a:t>Audit to include </a:t>
            </a:r>
            <a:r>
              <a:rPr lang="en-US" sz="1800" dirty="0" err="1">
                <a:latin typeface="Arial" panose="020B0604020202020204" pitchFamily="34" charset="0"/>
                <a:cs typeface="Arial" panose="020B0604020202020204" pitchFamily="34" charset="0"/>
              </a:rPr>
              <a:t>cobraheads</a:t>
            </a:r>
            <a:r>
              <a:rPr lang="en-US" sz="1800" dirty="0">
                <a:latin typeface="Arial" panose="020B0604020202020204" pitchFamily="34" charset="0"/>
                <a:cs typeface="Arial" panose="020B0604020202020204" pitchFamily="34" charset="0"/>
              </a:rPr>
              <a:t> (roadway), alleyway, and decorative (residential and commercial corridor) lighting</a:t>
            </a:r>
          </a:p>
        </p:txBody>
      </p:sp>
      <p:pic>
        <p:nvPicPr>
          <p:cNvPr id="5" name="Google Shape;68;g11214165c62_0_0">
            <a:extLst>
              <a:ext uri="{FF2B5EF4-FFF2-40B4-BE49-F238E27FC236}">
                <a16:creationId xmlns:a16="http://schemas.microsoft.com/office/drawing/2014/main" id="{1CE40452-B6C4-0B42-D9A4-023F39C7B64D}"/>
              </a:ext>
            </a:extLst>
          </p:cNvPr>
          <p:cNvPicPr preferRelativeResize="0"/>
          <p:nvPr/>
        </p:nvPicPr>
        <p:blipFill rotWithShape="1">
          <a:blip r:embed="rId6">
            <a:alphaModFix/>
          </a:blip>
          <a:srcRect/>
          <a:stretch/>
        </p:blipFill>
        <p:spPr>
          <a:xfrm>
            <a:off x="5662476" y="1661591"/>
            <a:ext cx="4871053" cy="2693481"/>
          </a:xfrm>
          <a:prstGeom prst="rect">
            <a:avLst/>
          </a:prstGeom>
          <a:noFill/>
          <a:ln>
            <a:noFill/>
          </a:ln>
        </p:spPr>
      </p:pic>
      <p:sp>
        <p:nvSpPr>
          <p:cNvPr id="10" name="Google Shape;69;g11214165c62_0_0">
            <a:extLst>
              <a:ext uri="{FF2B5EF4-FFF2-40B4-BE49-F238E27FC236}">
                <a16:creationId xmlns:a16="http://schemas.microsoft.com/office/drawing/2014/main" id="{4D01A3C5-4BED-CAA8-51C0-ADFB578136DA}"/>
              </a:ext>
            </a:extLst>
          </p:cNvPr>
          <p:cNvSpPr txBox="1"/>
          <p:nvPr/>
        </p:nvSpPr>
        <p:spPr>
          <a:xfrm>
            <a:off x="6095999" y="4448513"/>
            <a:ext cx="4191569" cy="52319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dirty="0">
                <a:solidFill>
                  <a:srgbClr val="000000"/>
                </a:solidFill>
                <a:latin typeface="Arial" panose="020B0604020202020204" pitchFamily="34" charset="0"/>
                <a:ea typeface="Arial"/>
                <a:cs typeface="Arial" panose="020B0604020202020204" pitchFamily="34" charset="0"/>
                <a:sym typeface="Arial"/>
              </a:rPr>
              <a:t>Left: High Pressure Sodium lighting Right: Light Emitting Diode (LED) Lightning | Source: Office of Sustainability</a:t>
            </a:r>
            <a:endParaRPr sz="1100" b="0" i="1"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121958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613834" y="456507"/>
            <a:ext cx="7190086" cy="526939"/>
          </a:xfrm>
          <a:prstGeom prst="rect">
            <a:avLst/>
          </a:prstGeom>
          <a:noFill/>
        </p:spPr>
        <p:txBody>
          <a:bodyPr wrap="square" rtlCol="0">
            <a:spAutoFit/>
          </a:bodyPr>
          <a:lstStyle/>
          <a:p>
            <a:pPr algn="ctr"/>
            <a:r>
              <a:rPr lang="en-US" sz="2824" b="1" dirty="0"/>
              <a:t>Benefits</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Content Placeholder 2">
            <a:extLst>
              <a:ext uri="{FF2B5EF4-FFF2-40B4-BE49-F238E27FC236}">
                <a16:creationId xmlns:a16="http://schemas.microsoft.com/office/drawing/2014/main" id="{90A87994-596E-9BB8-D16D-4B42A47DD663}"/>
              </a:ext>
            </a:extLst>
          </p:cNvPr>
          <p:cNvSpPr txBox="1">
            <a:spLocks/>
          </p:cNvSpPr>
          <p:nvPr/>
        </p:nvSpPr>
        <p:spPr>
          <a:xfrm>
            <a:off x="2023274" y="1488509"/>
            <a:ext cx="8145450" cy="3326887"/>
          </a:xfrm>
          <a:prstGeom prst="rect">
            <a:avLst/>
          </a:prstGeom>
        </p:spPr>
        <p:txBody>
          <a:bodyPr>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00000"/>
              </a:lnSpc>
            </a:pPr>
            <a:r>
              <a:rPr lang="en-US" sz="1800" dirty="0">
                <a:latin typeface="Arial" panose="020B0604020202020204" pitchFamily="34" charset="0"/>
                <a:cs typeface="Arial" panose="020B0604020202020204" pitchFamily="34" charset="0"/>
              </a:rPr>
              <a:t>Supports public safety </a:t>
            </a:r>
          </a:p>
          <a:p>
            <a:pPr>
              <a:lnSpc>
                <a:spcPct val="100000"/>
              </a:lnSpc>
            </a:pPr>
            <a:r>
              <a:rPr lang="en-US" sz="1800" dirty="0">
                <a:latin typeface="Arial" panose="020B0604020202020204" pitchFamily="34" charset="0"/>
                <a:cs typeface="Arial" panose="020B0604020202020204" pitchFamily="34" charset="0"/>
              </a:rPr>
              <a:t>Enhances visibility to improve safety for pedestrians, bicyclists, and motorists (Vision Zero Alignment) </a:t>
            </a:r>
          </a:p>
          <a:p>
            <a:pPr>
              <a:lnSpc>
                <a:spcPct val="100000"/>
              </a:lnSpc>
            </a:pPr>
            <a:r>
              <a:rPr lang="en-US" sz="1800" dirty="0">
                <a:latin typeface="Arial" panose="020B0604020202020204" pitchFamily="34" charset="0"/>
                <a:cs typeface="Arial" panose="020B0604020202020204" pitchFamily="34" charset="0"/>
              </a:rPr>
              <a:t>Advances the City’s goals for carbon and electricity use reduction as the largest municipal energy conservation project to date </a:t>
            </a:r>
          </a:p>
          <a:p>
            <a:pPr>
              <a:lnSpc>
                <a:spcPct val="100000"/>
              </a:lnSpc>
            </a:pPr>
            <a:r>
              <a:rPr lang="en-US" sz="1800" dirty="0">
                <a:latin typeface="Arial" panose="020B0604020202020204" pitchFamily="34" charset="0"/>
                <a:cs typeface="Arial" panose="020B0604020202020204" pitchFamily="34" charset="0"/>
              </a:rPr>
              <a:t>Adds remotely controlled lighting and outage monitoring that will create operational efficiencies for the Streets Department Provides a communications network for future Smart City applications </a:t>
            </a:r>
          </a:p>
          <a:p>
            <a:pPr>
              <a:lnSpc>
                <a:spcPct val="100000"/>
              </a:lnSpc>
            </a:pPr>
            <a:r>
              <a:rPr lang="en-US" sz="1800" dirty="0">
                <a:latin typeface="Arial" panose="020B0604020202020204" pitchFamily="34" charset="0"/>
                <a:cs typeface="Arial" panose="020B0604020202020204" pitchFamily="34" charset="0"/>
              </a:rPr>
              <a:t>Supports local, diverse businesses and individuals through an Economic Opportunity Plan and a workforce development agreement </a:t>
            </a:r>
          </a:p>
          <a:p>
            <a:pPr>
              <a:lnSpc>
                <a:spcPct val="100000"/>
              </a:lnSpc>
            </a:pPr>
            <a:r>
              <a:rPr lang="en-US" sz="1800" dirty="0">
                <a:latin typeface="Arial" panose="020B0604020202020204" pitchFamily="34" charset="0"/>
                <a:cs typeface="Arial" panose="020B0604020202020204" pitchFamily="34" charset="0"/>
              </a:rPr>
              <a:t>Pays for itself through energy savings</a:t>
            </a:r>
          </a:p>
        </p:txBody>
      </p:sp>
    </p:spTree>
    <p:extLst>
      <p:ext uri="{BB962C8B-B14F-4D97-AF65-F5344CB8AC3E}">
        <p14:creationId xmlns:p14="http://schemas.microsoft.com/office/powerpoint/2010/main" val="219667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613834" y="456507"/>
            <a:ext cx="7190086" cy="526939"/>
          </a:xfrm>
          <a:prstGeom prst="rect">
            <a:avLst/>
          </a:prstGeom>
          <a:noFill/>
        </p:spPr>
        <p:txBody>
          <a:bodyPr wrap="square" rtlCol="0">
            <a:spAutoFit/>
          </a:bodyPr>
          <a:lstStyle/>
          <a:p>
            <a:pPr algn="ctr"/>
            <a:r>
              <a:rPr lang="en-US" sz="2824" b="1" dirty="0"/>
              <a:t>Progress to Date</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nvGrpSpPr>
          <p:cNvPr id="5" name="Google Shape;86;gffb48929e9_0_81">
            <a:extLst>
              <a:ext uri="{FF2B5EF4-FFF2-40B4-BE49-F238E27FC236}">
                <a16:creationId xmlns:a16="http://schemas.microsoft.com/office/drawing/2014/main" id="{20B12CB9-AB8A-C5CC-2BA8-664A1601FD4C}"/>
              </a:ext>
            </a:extLst>
          </p:cNvPr>
          <p:cNvGrpSpPr/>
          <p:nvPr/>
        </p:nvGrpSpPr>
        <p:grpSpPr>
          <a:xfrm>
            <a:off x="186783" y="2086984"/>
            <a:ext cx="11563110" cy="2684278"/>
            <a:chOff x="2197988" y="3382808"/>
            <a:chExt cx="6296276" cy="794400"/>
          </a:xfrm>
        </p:grpSpPr>
        <p:sp>
          <p:nvSpPr>
            <p:cNvPr id="10" name="Google Shape;87;gffb48929e9_0_81">
              <a:extLst>
                <a:ext uri="{FF2B5EF4-FFF2-40B4-BE49-F238E27FC236}">
                  <a16:creationId xmlns:a16="http://schemas.microsoft.com/office/drawing/2014/main" id="{E1924852-ED57-7693-CE12-AF4C282C7ABF}"/>
                </a:ext>
              </a:extLst>
            </p:cNvPr>
            <p:cNvSpPr/>
            <p:nvPr/>
          </p:nvSpPr>
          <p:spPr>
            <a:xfrm>
              <a:off x="2197988" y="3382808"/>
              <a:ext cx="6296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2" name="Google Shape;88;gffb48929e9_0_81">
              <a:extLst>
                <a:ext uri="{FF2B5EF4-FFF2-40B4-BE49-F238E27FC236}">
                  <a16:creationId xmlns:a16="http://schemas.microsoft.com/office/drawing/2014/main" id="{0B7DC1D3-3217-7EB4-ED68-5463EC0AFAA8}"/>
                </a:ext>
              </a:extLst>
            </p:cNvPr>
            <p:cNvGrpSpPr/>
            <p:nvPr/>
          </p:nvGrpSpPr>
          <p:grpSpPr>
            <a:xfrm>
              <a:off x="2198017" y="3382808"/>
              <a:ext cx="6296246" cy="794400"/>
              <a:chOff x="2394520" y="3382808"/>
              <a:chExt cx="5903100" cy="794400"/>
            </a:xfrm>
          </p:grpSpPr>
          <p:sp>
            <p:nvSpPr>
              <p:cNvPr id="13" name="Google Shape;89;gffb48929e9_0_81">
                <a:extLst>
                  <a:ext uri="{FF2B5EF4-FFF2-40B4-BE49-F238E27FC236}">
                    <a16:creationId xmlns:a16="http://schemas.microsoft.com/office/drawing/2014/main" id="{C2F474DD-0A5A-D1AF-B4F8-27EA1894EBF4}"/>
                  </a:ext>
                </a:extLst>
              </p:cNvPr>
              <p:cNvSpPr/>
              <p:nvPr/>
            </p:nvSpPr>
            <p:spPr>
              <a:xfrm>
                <a:off x="2394520" y="3382808"/>
                <a:ext cx="5903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4" name="Google Shape;90;gffb48929e9_0_81">
                <a:extLst>
                  <a:ext uri="{FF2B5EF4-FFF2-40B4-BE49-F238E27FC236}">
                    <a16:creationId xmlns:a16="http://schemas.microsoft.com/office/drawing/2014/main" id="{F8E1710E-3783-8D18-4295-D50AA4BB363A}"/>
                  </a:ext>
                </a:extLst>
              </p:cNvPr>
              <p:cNvGrpSpPr/>
              <p:nvPr/>
            </p:nvGrpSpPr>
            <p:grpSpPr>
              <a:xfrm>
                <a:off x="2394520" y="3382808"/>
                <a:ext cx="5903100" cy="794400"/>
                <a:chOff x="0" y="0"/>
                <a:chExt cx="5903100" cy="794400"/>
              </a:xfrm>
            </p:grpSpPr>
            <p:sp>
              <p:nvSpPr>
                <p:cNvPr id="15" name="Google Shape;91;gffb48929e9_0_81">
                  <a:extLst>
                    <a:ext uri="{FF2B5EF4-FFF2-40B4-BE49-F238E27FC236}">
                      <a16:creationId xmlns:a16="http://schemas.microsoft.com/office/drawing/2014/main" id="{86A8FB50-9CE7-AA5D-86FB-BDB246CD10C1}"/>
                    </a:ext>
                  </a:extLst>
                </p:cNvPr>
                <p:cNvSpPr/>
                <p:nvPr/>
              </p:nvSpPr>
              <p:spPr>
                <a:xfrm>
                  <a:off x="0" y="0"/>
                  <a:ext cx="5903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6" name="Google Shape;92;gffb48929e9_0_81">
                  <a:extLst>
                    <a:ext uri="{FF2B5EF4-FFF2-40B4-BE49-F238E27FC236}">
                      <a16:creationId xmlns:a16="http://schemas.microsoft.com/office/drawing/2014/main" id="{DABC308D-2D81-4A87-BC10-7F605EE21FBB}"/>
                    </a:ext>
                  </a:extLst>
                </p:cNvPr>
                <p:cNvGrpSpPr/>
                <p:nvPr/>
              </p:nvGrpSpPr>
              <p:grpSpPr>
                <a:xfrm>
                  <a:off x="0" y="0"/>
                  <a:ext cx="5903100" cy="794400"/>
                  <a:chOff x="0" y="0"/>
                  <a:chExt cx="5903100" cy="794400"/>
                </a:xfrm>
              </p:grpSpPr>
              <p:sp>
                <p:nvSpPr>
                  <p:cNvPr id="17" name="Google Shape;93;gffb48929e9_0_81">
                    <a:extLst>
                      <a:ext uri="{FF2B5EF4-FFF2-40B4-BE49-F238E27FC236}">
                        <a16:creationId xmlns:a16="http://schemas.microsoft.com/office/drawing/2014/main" id="{B5812461-70A2-CD6C-4B87-9B3187534FDE}"/>
                      </a:ext>
                    </a:extLst>
                  </p:cNvPr>
                  <p:cNvSpPr/>
                  <p:nvPr/>
                </p:nvSpPr>
                <p:spPr>
                  <a:xfrm>
                    <a:off x="0" y="0"/>
                    <a:ext cx="5903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 name="Google Shape;94;gffb48929e9_0_81">
                    <a:extLst>
                      <a:ext uri="{FF2B5EF4-FFF2-40B4-BE49-F238E27FC236}">
                        <a16:creationId xmlns:a16="http://schemas.microsoft.com/office/drawing/2014/main" id="{53EFCE60-D0B7-A128-8661-4EA60FD3C360}"/>
                      </a:ext>
                    </a:extLst>
                  </p:cNvPr>
                  <p:cNvSpPr/>
                  <p:nvPr/>
                </p:nvSpPr>
                <p:spPr>
                  <a:xfrm>
                    <a:off x="0" y="40939"/>
                    <a:ext cx="738000" cy="712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9" name="Google Shape;95;gffb48929e9_0_81">
                    <a:extLst>
                      <a:ext uri="{FF2B5EF4-FFF2-40B4-BE49-F238E27FC236}">
                        <a16:creationId xmlns:a16="http://schemas.microsoft.com/office/drawing/2014/main" id="{07547099-9372-A63F-09C1-E91F5F8D17BC}"/>
                      </a:ext>
                    </a:extLst>
                  </p:cNvPr>
                  <p:cNvSpPr/>
                  <p:nvPr/>
                </p:nvSpPr>
                <p:spPr>
                  <a:xfrm>
                    <a:off x="20869" y="61808"/>
                    <a:ext cx="696000" cy="670800"/>
                  </a:xfrm>
                  <a:prstGeom prst="rect">
                    <a:avLst/>
                  </a:prstGeom>
                  <a:noFill/>
                  <a:ln>
                    <a:noFill/>
                  </a:ln>
                </p:spPr>
                <p:txBody>
                  <a:bodyPr spcFirstLastPara="1" wrap="square" lIns="30475" tIns="30475" rIns="30475" bIns="30475"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400" i="0" u="none" strike="noStrike" cap="none" dirty="0">
                        <a:solidFill>
                          <a:srgbClr val="000000"/>
                        </a:solidFill>
                        <a:latin typeface="Arial" panose="020B0604020202020204" pitchFamily="34" charset="0"/>
                        <a:cs typeface="Arial" panose="020B0604020202020204" pitchFamily="34" charset="0"/>
                      </a:rPr>
                      <a:t>RFQ for LED Streetlighting Project released</a:t>
                    </a:r>
                    <a:endParaRPr sz="1400" i="0" u="none" strike="noStrike" cap="none" dirty="0">
                      <a:solidFill>
                        <a:srgbClr val="000000"/>
                      </a:solidFill>
                      <a:latin typeface="Arial" panose="020B0604020202020204" pitchFamily="34" charset="0"/>
                      <a:cs typeface="Arial" panose="020B0604020202020204" pitchFamily="34" charset="0"/>
                    </a:endParaRPr>
                  </a:p>
                  <a:p>
                    <a:pPr marL="0" marR="0" lvl="0" indent="0" algn="ctr" rtl="0">
                      <a:lnSpc>
                        <a:spcPct val="89000"/>
                      </a:lnSpc>
                      <a:spcBef>
                        <a:spcPts val="275"/>
                      </a:spcBef>
                      <a:spcAft>
                        <a:spcPts val="0"/>
                      </a:spcAft>
                      <a:buClr>
                        <a:srgbClr val="000000"/>
                      </a:buClr>
                      <a:buSzPts val="1600"/>
                      <a:buFont typeface="Arial"/>
                      <a:buNone/>
                    </a:pPr>
                    <a:r>
                      <a:rPr lang="en-US" sz="1400" b="1" i="0" u="none" strike="noStrike" cap="none" dirty="0">
                        <a:solidFill>
                          <a:srgbClr val="000000"/>
                        </a:solidFill>
                        <a:latin typeface="Arial" panose="020B0604020202020204" pitchFamily="34" charset="0"/>
                        <a:cs typeface="Arial" panose="020B0604020202020204" pitchFamily="34" charset="0"/>
                      </a:rPr>
                      <a:t>January 2020</a:t>
                    </a:r>
                    <a:endParaRPr sz="1400" b="1" i="0" u="none" strike="noStrike" cap="none" dirty="0">
                      <a:solidFill>
                        <a:srgbClr val="000000"/>
                      </a:solidFill>
                      <a:latin typeface="Arial" panose="020B0604020202020204" pitchFamily="34" charset="0"/>
                      <a:cs typeface="Arial" panose="020B0604020202020204" pitchFamily="34" charset="0"/>
                    </a:endParaRPr>
                  </a:p>
                  <a:p>
                    <a:pPr marL="0" marR="0" lvl="0" indent="0" algn="ctr" rtl="0">
                      <a:lnSpc>
                        <a:spcPct val="89000"/>
                      </a:lnSpc>
                      <a:spcBef>
                        <a:spcPts val="275"/>
                      </a:spcBef>
                      <a:spcAft>
                        <a:spcPts val="0"/>
                      </a:spcAft>
                      <a:buClr>
                        <a:srgbClr val="000000"/>
                      </a:buClr>
                      <a:buSzPts val="1600"/>
                      <a:buFont typeface="Arial"/>
                      <a:buNone/>
                    </a:pPr>
                    <a:endParaRPr sz="1400" i="0" u="none" strike="noStrike" cap="none" dirty="0">
                      <a:solidFill>
                        <a:srgbClr val="000000"/>
                      </a:solidFill>
                      <a:latin typeface="Arial" panose="020B0604020202020204" pitchFamily="34" charset="0"/>
                      <a:cs typeface="Arial" panose="020B0604020202020204" pitchFamily="34" charset="0"/>
                    </a:endParaRPr>
                  </a:p>
                  <a:p>
                    <a:pPr marL="0" marR="0" lvl="0" indent="0" algn="ctr" rtl="0">
                      <a:lnSpc>
                        <a:spcPct val="89000"/>
                      </a:lnSpc>
                      <a:spcBef>
                        <a:spcPts val="275"/>
                      </a:spcBef>
                      <a:spcAft>
                        <a:spcPts val="0"/>
                      </a:spcAft>
                      <a:buClr>
                        <a:srgbClr val="000000"/>
                      </a:buClr>
                      <a:buSzPts val="1600"/>
                      <a:buFont typeface="Arial"/>
                      <a:buNone/>
                    </a:pPr>
                    <a:r>
                      <a:rPr lang="en-US" sz="1400" i="0" u="none" strike="noStrike" cap="none" dirty="0">
                        <a:solidFill>
                          <a:srgbClr val="000000"/>
                        </a:solidFill>
                        <a:latin typeface="Arial" panose="020B0604020202020204" pitchFamily="34" charset="0"/>
                        <a:cs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Four contractors qualified to participate in RFP</a:t>
                    </a:r>
                    <a:endParaRPr sz="1400" i="0" u="none" strike="noStrike" cap="none" dirty="0">
                      <a:solidFill>
                        <a:srgbClr val="000000"/>
                      </a:solidFill>
                      <a:latin typeface="Arial" panose="020B0604020202020204" pitchFamily="34" charset="0"/>
                      <a:cs typeface="Arial" panose="020B0604020202020204" pitchFamily="34" charset="0"/>
                    </a:endParaRPr>
                  </a:p>
                </p:txBody>
              </p:sp>
              <p:sp>
                <p:nvSpPr>
                  <p:cNvPr id="20" name="Google Shape;96;gffb48929e9_0_81">
                    <a:extLst>
                      <a:ext uri="{FF2B5EF4-FFF2-40B4-BE49-F238E27FC236}">
                        <a16:creationId xmlns:a16="http://schemas.microsoft.com/office/drawing/2014/main" id="{7F225258-8154-0A25-AEAA-53990C96CF49}"/>
                      </a:ext>
                    </a:extLst>
                  </p:cNvPr>
                  <p:cNvSpPr/>
                  <p:nvPr/>
                </p:nvSpPr>
                <p:spPr>
                  <a:xfrm>
                    <a:off x="811657" y="305696"/>
                    <a:ext cx="156300" cy="183000"/>
                  </a:xfrm>
                  <a:prstGeom prst="rightArrow">
                    <a:avLst>
                      <a:gd name="adj1" fmla="val 60000"/>
                      <a:gd name="adj2" fmla="val 50000"/>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 name="Google Shape;97;gffb48929e9_0_81">
                    <a:extLst>
                      <a:ext uri="{FF2B5EF4-FFF2-40B4-BE49-F238E27FC236}">
                        <a16:creationId xmlns:a16="http://schemas.microsoft.com/office/drawing/2014/main" id="{34D70600-EED8-A286-07F3-CD50A24F52EB}"/>
                      </a:ext>
                    </a:extLst>
                  </p:cNvPr>
                  <p:cNvSpPr/>
                  <p:nvPr/>
                </p:nvSpPr>
                <p:spPr>
                  <a:xfrm>
                    <a:off x="811657"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 name="Google Shape;98;gffb48929e9_0_81">
                    <a:extLst>
                      <a:ext uri="{FF2B5EF4-FFF2-40B4-BE49-F238E27FC236}">
                        <a16:creationId xmlns:a16="http://schemas.microsoft.com/office/drawing/2014/main" id="{018BCD31-6BCB-440A-9746-C936E203D3F8}"/>
                      </a:ext>
                    </a:extLst>
                  </p:cNvPr>
                  <p:cNvSpPr/>
                  <p:nvPr/>
                </p:nvSpPr>
                <p:spPr>
                  <a:xfrm>
                    <a:off x="1033018" y="40939"/>
                    <a:ext cx="738000" cy="712500"/>
                  </a:xfrm>
                  <a:prstGeom prst="roundRect">
                    <a:avLst>
                      <a:gd name="adj" fmla="val 10000"/>
                    </a:avLst>
                  </a:prstGeom>
                  <a:solidFill>
                    <a:srgbClr val="53C1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 name="Google Shape;99;gffb48929e9_0_81">
                    <a:extLst>
                      <a:ext uri="{FF2B5EF4-FFF2-40B4-BE49-F238E27FC236}">
                        <a16:creationId xmlns:a16="http://schemas.microsoft.com/office/drawing/2014/main" id="{326A9700-6AB0-8EEE-0B18-78DA4788B194}"/>
                      </a:ext>
                    </a:extLst>
                  </p:cNvPr>
                  <p:cNvSpPr/>
                  <p:nvPr/>
                </p:nvSpPr>
                <p:spPr>
                  <a:xfrm>
                    <a:off x="1053887" y="61808"/>
                    <a:ext cx="696000" cy="670800"/>
                  </a:xfrm>
                  <a:prstGeom prst="rect">
                    <a:avLst/>
                  </a:prstGeom>
                  <a:noFill/>
                  <a:ln>
                    <a:noFill/>
                  </a:ln>
                </p:spPr>
                <p:txBody>
                  <a:bodyPr spcFirstLastPara="1" wrap="square" lIns="30475" tIns="30475" rIns="30475" bIns="30475" anchor="ctr" anchorCtr="0">
                    <a:noAutofit/>
                  </a:bodyPr>
                  <a:lstStyle/>
                  <a:p>
                    <a:pPr marL="0" marR="0" lvl="0" indent="0" algn="ctr" rtl="0">
                      <a:lnSpc>
                        <a:spcPct val="89000"/>
                      </a:lnSpc>
                      <a:spcBef>
                        <a:spcPts val="0"/>
                      </a:spcBef>
                      <a:spcAft>
                        <a:spcPts val="0"/>
                      </a:spcAft>
                      <a:buClr>
                        <a:schemeClr val="dk1"/>
                      </a:buClr>
                      <a:buSzPts val="1600"/>
                      <a:buFont typeface="Arial"/>
                      <a:buNone/>
                    </a:pPr>
                    <a:r>
                      <a:rPr lang="en-US" sz="1400" i="0" u="none" strike="noStrike" cap="none" dirty="0">
                        <a:solidFill>
                          <a:schemeClr val="dk1"/>
                        </a:solidFill>
                        <a:latin typeface="Arial" panose="020B0604020202020204" pitchFamily="34" charset="0"/>
                        <a:cs typeface="Arial" panose="020B0604020202020204" pitchFamily="34" charset="0"/>
                      </a:rPr>
                      <a:t>RFP for LED Streetlighting Project released</a:t>
                    </a:r>
                    <a:endParaRPr sz="1400" i="0" u="none" strike="noStrike" cap="none" dirty="0">
                      <a:solidFill>
                        <a:schemeClr val="dk1"/>
                      </a:solidFill>
                      <a:latin typeface="Arial" panose="020B0604020202020204" pitchFamily="34" charset="0"/>
                      <a:cs typeface="Arial" panose="020B0604020202020204" pitchFamily="34" charset="0"/>
                    </a:endParaRPr>
                  </a:p>
                  <a:p>
                    <a:pPr marL="0" marR="0" lvl="0" indent="0" algn="ctr" rtl="0">
                      <a:lnSpc>
                        <a:spcPct val="89000"/>
                      </a:lnSpc>
                      <a:spcBef>
                        <a:spcPts val="275"/>
                      </a:spcBef>
                      <a:spcAft>
                        <a:spcPts val="0"/>
                      </a:spcAft>
                      <a:buClr>
                        <a:schemeClr val="dk1"/>
                      </a:buClr>
                      <a:buSzPts val="1600"/>
                      <a:buFont typeface="Arial"/>
                      <a:buNone/>
                    </a:pPr>
                    <a:r>
                      <a:rPr lang="en-US" sz="1400" b="1" i="0" u="none" strike="noStrike" cap="none" dirty="0">
                        <a:solidFill>
                          <a:schemeClr val="dk1"/>
                        </a:solidFill>
                        <a:latin typeface="Arial" panose="020B0604020202020204" pitchFamily="34" charset="0"/>
                        <a:cs typeface="Arial" panose="020B0604020202020204" pitchFamily="34" charset="0"/>
                      </a:rPr>
                      <a:t>March 2021</a:t>
                    </a:r>
                    <a:endParaRPr sz="1400" b="1" i="0" u="none" strike="noStrike" cap="none" dirty="0">
                      <a:solidFill>
                        <a:schemeClr val="dk1"/>
                      </a:solidFill>
                      <a:latin typeface="Arial" panose="020B0604020202020204" pitchFamily="34" charset="0"/>
                      <a:cs typeface="Arial" panose="020B0604020202020204" pitchFamily="34" charset="0"/>
                    </a:endParaRPr>
                  </a:p>
                  <a:p>
                    <a:pPr marL="0" marR="0" lvl="0" indent="0" algn="ctr" rtl="0">
                      <a:lnSpc>
                        <a:spcPct val="89000"/>
                      </a:lnSpc>
                      <a:spcBef>
                        <a:spcPts val="275"/>
                      </a:spcBef>
                      <a:spcAft>
                        <a:spcPts val="0"/>
                      </a:spcAft>
                      <a:buClr>
                        <a:schemeClr val="dk1"/>
                      </a:buClr>
                      <a:buSzPts val="1600"/>
                      <a:buFont typeface="Arial"/>
                      <a:buNone/>
                    </a:pPr>
                    <a:endParaRPr sz="1400" b="1" i="0" u="none" strike="noStrike" cap="none" dirty="0">
                      <a:solidFill>
                        <a:schemeClr val="dk1"/>
                      </a:solidFill>
                      <a:latin typeface="Arial" panose="020B0604020202020204" pitchFamily="34" charset="0"/>
                      <a:cs typeface="Arial" panose="020B0604020202020204" pitchFamily="34" charset="0"/>
                    </a:endParaRPr>
                  </a:p>
                  <a:p>
                    <a:pPr marL="0" marR="0" lvl="0" indent="0" algn="ctr" rtl="0">
                      <a:lnSpc>
                        <a:spcPct val="89000"/>
                      </a:lnSpc>
                      <a:spcBef>
                        <a:spcPts val="275"/>
                      </a:spcBef>
                      <a:spcAft>
                        <a:spcPts val="0"/>
                      </a:spcAft>
                      <a:buClr>
                        <a:schemeClr val="dk1"/>
                      </a:buClr>
                      <a:buSzPts val="1600"/>
                      <a:buFont typeface="Arial"/>
                      <a:buNone/>
                    </a:pPr>
                    <a:r>
                      <a:rPr lang="en-US" sz="1400" i="0" u="none" strike="noStrike" cap="none" dirty="0">
                        <a:solidFill>
                          <a:schemeClr val="dk1"/>
                        </a:solidFill>
                        <a:latin typeface="Arial" panose="020B0604020202020204" pitchFamily="34" charset="0"/>
                        <a:cs typeface="Arial" panose="020B0604020202020204" pitchFamily="34" charset="0"/>
                      </a:rPr>
                      <a:t>Ameresco selected </a:t>
                    </a:r>
                    <a:endParaRPr sz="1400" i="0" u="none" strike="noStrike" cap="none" dirty="0">
                      <a:solidFill>
                        <a:schemeClr val="dk1"/>
                      </a:solidFill>
                      <a:latin typeface="Arial" panose="020B0604020202020204" pitchFamily="34" charset="0"/>
                      <a:cs typeface="Arial" panose="020B0604020202020204" pitchFamily="34" charset="0"/>
                    </a:endParaRPr>
                  </a:p>
                  <a:p>
                    <a:pPr marL="0" marR="0" lvl="0" indent="0" algn="ctr" rtl="0">
                      <a:lnSpc>
                        <a:spcPct val="89000"/>
                      </a:lnSpc>
                      <a:spcBef>
                        <a:spcPts val="275"/>
                      </a:spcBef>
                      <a:spcAft>
                        <a:spcPts val="0"/>
                      </a:spcAft>
                      <a:buClr>
                        <a:schemeClr val="dk1"/>
                      </a:buClr>
                      <a:buSzPts val="1600"/>
                      <a:buFont typeface="Arial"/>
                      <a:buNone/>
                    </a:pPr>
                    <a:r>
                      <a:rPr lang="en-US" sz="1400" b="1" i="0" u="none" strike="noStrike" cap="none" dirty="0">
                        <a:solidFill>
                          <a:schemeClr val="dk1"/>
                        </a:solidFill>
                        <a:latin typeface="Arial" panose="020B0604020202020204" pitchFamily="34" charset="0"/>
                        <a:cs typeface="Arial" panose="020B0604020202020204" pitchFamily="34" charset="0"/>
                      </a:rPr>
                      <a:t>October 2021</a:t>
                    </a:r>
                    <a:endParaRPr b="1" i="0" u="none" strike="noStrike" cap="none" dirty="0">
                      <a:solidFill>
                        <a:schemeClr val="dk1"/>
                      </a:solidFill>
                      <a:latin typeface="Arial" panose="020B0604020202020204" pitchFamily="34" charset="0"/>
                      <a:cs typeface="Arial" panose="020B0604020202020204" pitchFamily="34" charset="0"/>
                    </a:endParaRPr>
                  </a:p>
                </p:txBody>
              </p:sp>
              <p:sp>
                <p:nvSpPr>
                  <p:cNvPr id="24" name="Google Shape;100;gffb48929e9_0_81">
                    <a:extLst>
                      <a:ext uri="{FF2B5EF4-FFF2-40B4-BE49-F238E27FC236}">
                        <a16:creationId xmlns:a16="http://schemas.microsoft.com/office/drawing/2014/main" id="{78159BEB-5C48-BA3D-4226-448C72AA2E0A}"/>
                      </a:ext>
                    </a:extLst>
                  </p:cNvPr>
                  <p:cNvSpPr/>
                  <p:nvPr/>
                </p:nvSpPr>
                <p:spPr>
                  <a:xfrm>
                    <a:off x="1844675" y="305696"/>
                    <a:ext cx="156300" cy="183000"/>
                  </a:xfrm>
                  <a:prstGeom prst="rightArrow">
                    <a:avLst>
                      <a:gd name="adj1" fmla="val 60000"/>
                      <a:gd name="adj2" fmla="val 50000"/>
                    </a:avLst>
                  </a:prstGeom>
                  <a:solidFill>
                    <a:srgbClr val="52CBCC"/>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 name="Google Shape;101;gffb48929e9_0_81">
                    <a:extLst>
                      <a:ext uri="{FF2B5EF4-FFF2-40B4-BE49-F238E27FC236}">
                        <a16:creationId xmlns:a16="http://schemas.microsoft.com/office/drawing/2014/main" id="{DE49FB8F-6643-2E1E-BF18-2615E2FD1677}"/>
                      </a:ext>
                    </a:extLst>
                  </p:cNvPr>
                  <p:cNvSpPr/>
                  <p:nvPr/>
                </p:nvSpPr>
                <p:spPr>
                  <a:xfrm>
                    <a:off x="1844675"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6" name="Google Shape;102;gffb48929e9_0_81">
                    <a:extLst>
                      <a:ext uri="{FF2B5EF4-FFF2-40B4-BE49-F238E27FC236}">
                        <a16:creationId xmlns:a16="http://schemas.microsoft.com/office/drawing/2014/main" id="{F24C7BF1-4660-F93A-D0D0-E5A510BF2493}"/>
                      </a:ext>
                    </a:extLst>
                  </p:cNvPr>
                  <p:cNvSpPr/>
                  <p:nvPr/>
                </p:nvSpPr>
                <p:spPr>
                  <a:xfrm>
                    <a:off x="2066036" y="40939"/>
                    <a:ext cx="738000" cy="712500"/>
                  </a:xfrm>
                  <a:prstGeom prst="roundRect">
                    <a:avLst>
                      <a:gd name="adj" fmla="val 10000"/>
                    </a:avLst>
                  </a:prstGeom>
                  <a:solidFill>
                    <a:srgbClr val="4EC7A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7" name="Google Shape;103;gffb48929e9_0_81">
                    <a:extLst>
                      <a:ext uri="{FF2B5EF4-FFF2-40B4-BE49-F238E27FC236}">
                        <a16:creationId xmlns:a16="http://schemas.microsoft.com/office/drawing/2014/main" id="{53882117-D82C-C41F-B238-0888FA665589}"/>
                      </a:ext>
                    </a:extLst>
                  </p:cNvPr>
                  <p:cNvSpPr/>
                  <p:nvPr/>
                </p:nvSpPr>
                <p:spPr>
                  <a:xfrm>
                    <a:off x="2086905" y="61808"/>
                    <a:ext cx="696000" cy="670800"/>
                  </a:xfrm>
                  <a:prstGeom prst="rect">
                    <a:avLst/>
                  </a:prstGeom>
                  <a:noFill/>
                  <a:ln>
                    <a:noFill/>
                  </a:ln>
                </p:spPr>
                <p:txBody>
                  <a:bodyPr spcFirstLastPara="1" wrap="square" lIns="30475" tIns="30475" rIns="30475" bIns="30475" anchor="ctr" anchorCtr="0">
                    <a:noAutofit/>
                  </a:bodyPr>
                  <a:lstStyle/>
                  <a:p>
                    <a:pPr marL="0" marR="0" lvl="0" indent="0" algn="ctr" rtl="0">
                      <a:lnSpc>
                        <a:spcPct val="89000"/>
                      </a:lnSpc>
                      <a:spcBef>
                        <a:spcPts val="0"/>
                      </a:spcBef>
                      <a:spcAft>
                        <a:spcPts val="0"/>
                      </a:spcAft>
                      <a:buClr>
                        <a:schemeClr val="dk1"/>
                      </a:buClr>
                      <a:buSzPts val="1600"/>
                      <a:buFont typeface="Arial"/>
                      <a:buNone/>
                    </a:pPr>
                    <a:r>
                      <a:rPr lang="en-US" sz="1400" i="0" u="none" strike="noStrike" cap="none" dirty="0">
                        <a:solidFill>
                          <a:schemeClr val="dk1"/>
                        </a:solidFill>
                      </a:rPr>
                      <a:t>Ordinances passed by PHL City Council</a:t>
                    </a:r>
                    <a:endParaRPr sz="1400" i="0" u="none" strike="noStrike" cap="none" dirty="0">
                      <a:solidFill>
                        <a:schemeClr val="dk1"/>
                      </a:solidFill>
                    </a:endParaRPr>
                  </a:p>
                  <a:p>
                    <a:pPr marL="0" marR="0" lvl="0" indent="0" algn="ctr" rtl="0">
                      <a:lnSpc>
                        <a:spcPct val="89000"/>
                      </a:lnSpc>
                      <a:spcBef>
                        <a:spcPts val="0"/>
                      </a:spcBef>
                      <a:spcAft>
                        <a:spcPts val="0"/>
                      </a:spcAft>
                      <a:buClr>
                        <a:schemeClr val="dk1"/>
                      </a:buClr>
                      <a:buSzPts val="1600"/>
                      <a:buFont typeface="Arial"/>
                      <a:buNone/>
                    </a:pPr>
                    <a:endParaRPr sz="1400" i="0" u="none" strike="noStrike" cap="none" dirty="0">
                      <a:solidFill>
                        <a:schemeClr val="dk1"/>
                      </a:solidFill>
                    </a:endParaRPr>
                  </a:p>
                  <a:p>
                    <a:pPr marL="0" marR="0" lvl="0" indent="0" algn="ctr" rtl="0">
                      <a:lnSpc>
                        <a:spcPct val="89000"/>
                      </a:lnSpc>
                      <a:spcBef>
                        <a:spcPts val="0"/>
                      </a:spcBef>
                      <a:spcAft>
                        <a:spcPts val="0"/>
                      </a:spcAft>
                      <a:buClr>
                        <a:schemeClr val="dk1"/>
                      </a:buClr>
                      <a:buSzPts val="1600"/>
                      <a:buFont typeface="Arial"/>
                      <a:buNone/>
                    </a:pPr>
                    <a:r>
                      <a:rPr lang="en-US" sz="1400" b="1" i="0" u="none" strike="noStrike" cap="none" dirty="0">
                        <a:solidFill>
                          <a:schemeClr val="dk1"/>
                        </a:solidFill>
                      </a:rPr>
                      <a:t> May-June 2022</a:t>
                    </a:r>
                    <a:endParaRPr sz="1400" i="0" u="none" strike="noStrike" cap="none" dirty="0">
                      <a:solidFill>
                        <a:srgbClr val="000000"/>
                      </a:solidFill>
                    </a:endParaRPr>
                  </a:p>
                </p:txBody>
              </p:sp>
              <p:sp>
                <p:nvSpPr>
                  <p:cNvPr id="28" name="Google Shape;104;gffb48929e9_0_81">
                    <a:extLst>
                      <a:ext uri="{FF2B5EF4-FFF2-40B4-BE49-F238E27FC236}">
                        <a16:creationId xmlns:a16="http://schemas.microsoft.com/office/drawing/2014/main" id="{5657D8B3-A60A-8351-21FB-188FEB5104C0}"/>
                      </a:ext>
                    </a:extLst>
                  </p:cNvPr>
                  <p:cNvSpPr/>
                  <p:nvPr/>
                </p:nvSpPr>
                <p:spPr>
                  <a:xfrm>
                    <a:off x="2877692" y="305696"/>
                    <a:ext cx="156300" cy="183000"/>
                  </a:xfrm>
                  <a:prstGeom prst="rightArrow">
                    <a:avLst>
                      <a:gd name="adj1" fmla="val 60000"/>
                      <a:gd name="adj2" fmla="val 50000"/>
                    </a:avLst>
                  </a:prstGeom>
                  <a:solidFill>
                    <a:srgbClr val="4CC38C"/>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 name="Google Shape;105;gffb48929e9_0_81">
                    <a:extLst>
                      <a:ext uri="{FF2B5EF4-FFF2-40B4-BE49-F238E27FC236}">
                        <a16:creationId xmlns:a16="http://schemas.microsoft.com/office/drawing/2014/main" id="{7F72F896-8C20-0545-6034-1B61812C5634}"/>
                      </a:ext>
                    </a:extLst>
                  </p:cNvPr>
                  <p:cNvSpPr/>
                  <p:nvPr/>
                </p:nvSpPr>
                <p:spPr>
                  <a:xfrm>
                    <a:off x="2877692"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0" name="Google Shape;106;gffb48929e9_0_81">
                    <a:extLst>
                      <a:ext uri="{FF2B5EF4-FFF2-40B4-BE49-F238E27FC236}">
                        <a16:creationId xmlns:a16="http://schemas.microsoft.com/office/drawing/2014/main" id="{49E23F47-FF16-8BFE-49F2-1F3DB8FA32BB}"/>
                      </a:ext>
                    </a:extLst>
                  </p:cNvPr>
                  <p:cNvSpPr/>
                  <p:nvPr/>
                </p:nvSpPr>
                <p:spPr>
                  <a:xfrm>
                    <a:off x="3099054" y="40939"/>
                    <a:ext cx="738000" cy="712500"/>
                  </a:xfrm>
                  <a:prstGeom prst="roundRect">
                    <a:avLst>
                      <a:gd name="adj" fmla="val 10000"/>
                    </a:avLst>
                  </a:prstGeom>
                  <a:solidFill>
                    <a:srgbClr val="49C0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1" name="Google Shape;107;gffb48929e9_0_81">
                    <a:extLst>
                      <a:ext uri="{FF2B5EF4-FFF2-40B4-BE49-F238E27FC236}">
                        <a16:creationId xmlns:a16="http://schemas.microsoft.com/office/drawing/2014/main" id="{5F737AFB-1C99-B6A3-11A3-F3924BF237E9}"/>
                      </a:ext>
                    </a:extLst>
                  </p:cNvPr>
                  <p:cNvSpPr/>
                  <p:nvPr/>
                </p:nvSpPr>
                <p:spPr>
                  <a:xfrm>
                    <a:off x="3119923" y="61808"/>
                    <a:ext cx="696000" cy="670800"/>
                  </a:xfrm>
                  <a:prstGeom prst="rect">
                    <a:avLst/>
                  </a:prstGeom>
                  <a:noFill/>
                  <a:ln>
                    <a:noFill/>
                  </a:ln>
                </p:spPr>
                <p:txBody>
                  <a:bodyPr spcFirstLastPara="1" wrap="square" lIns="30475" tIns="30475" rIns="30475" bIns="30475" anchor="ctr" anchorCtr="0">
                    <a:noAutofit/>
                  </a:bodyPr>
                  <a:lstStyle/>
                  <a:p>
                    <a:pPr marL="0" marR="0" lvl="0" indent="0" algn="ctr" rtl="0">
                      <a:lnSpc>
                        <a:spcPct val="89000"/>
                      </a:lnSpc>
                      <a:spcBef>
                        <a:spcPts val="0"/>
                      </a:spcBef>
                      <a:spcAft>
                        <a:spcPts val="0"/>
                      </a:spcAft>
                      <a:buClr>
                        <a:schemeClr val="dk1"/>
                      </a:buClr>
                      <a:buSzPts val="1600"/>
                      <a:buFont typeface="Arial"/>
                      <a:buNone/>
                    </a:pPr>
                    <a:r>
                      <a:rPr lang="en-US" sz="1400" i="0" u="none" strike="noStrike" cap="none" dirty="0">
                        <a:solidFill>
                          <a:schemeClr val="dk1"/>
                        </a:solidFill>
                      </a:rPr>
                      <a:t>Project kickoff including citywide field audit</a:t>
                    </a:r>
                    <a:endParaRPr sz="1400" i="0" u="none" strike="noStrike" cap="none" dirty="0">
                      <a:solidFill>
                        <a:schemeClr val="dk1"/>
                      </a:solidFill>
                    </a:endParaRPr>
                  </a:p>
                  <a:p>
                    <a:pPr marL="0" marR="0" lvl="0" indent="0" algn="ctr" rtl="0">
                      <a:lnSpc>
                        <a:spcPct val="89000"/>
                      </a:lnSpc>
                      <a:spcBef>
                        <a:spcPts val="0"/>
                      </a:spcBef>
                      <a:spcAft>
                        <a:spcPts val="0"/>
                      </a:spcAft>
                      <a:buClr>
                        <a:schemeClr val="dk1"/>
                      </a:buClr>
                      <a:buSzPts val="1600"/>
                      <a:buFont typeface="Arial"/>
                      <a:buNone/>
                    </a:pPr>
                    <a:br>
                      <a:rPr lang="en-US" sz="1400" i="0" u="none" strike="noStrike" cap="none" dirty="0">
                        <a:solidFill>
                          <a:schemeClr val="dk1"/>
                        </a:solidFill>
                      </a:rPr>
                    </a:br>
                    <a:r>
                      <a:rPr lang="en-US" sz="1400" b="1" i="0" u="none" strike="noStrike" cap="none" dirty="0">
                        <a:solidFill>
                          <a:schemeClr val="dk1"/>
                        </a:solidFill>
                      </a:rPr>
                      <a:t>July 2022</a:t>
                    </a:r>
                    <a:endParaRPr sz="1400" i="0" u="none" strike="noStrike" cap="none" dirty="0">
                      <a:solidFill>
                        <a:srgbClr val="000000"/>
                      </a:solidFill>
                    </a:endParaRPr>
                  </a:p>
                </p:txBody>
              </p:sp>
              <p:sp>
                <p:nvSpPr>
                  <p:cNvPr id="32" name="Google Shape;108;gffb48929e9_0_81">
                    <a:extLst>
                      <a:ext uri="{FF2B5EF4-FFF2-40B4-BE49-F238E27FC236}">
                        <a16:creationId xmlns:a16="http://schemas.microsoft.com/office/drawing/2014/main" id="{127EC19E-88E0-6EA6-4480-249C02438F80}"/>
                      </a:ext>
                    </a:extLst>
                  </p:cNvPr>
                  <p:cNvSpPr/>
                  <p:nvPr/>
                </p:nvSpPr>
                <p:spPr>
                  <a:xfrm>
                    <a:off x="3910711" y="305696"/>
                    <a:ext cx="156300" cy="183000"/>
                  </a:xfrm>
                  <a:prstGeom prst="rightArrow">
                    <a:avLst>
                      <a:gd name="adj1" fmla="val 60000"/>
                      <a:gd name="adj2" fmla="val 50000"/>
                    </a:avLst>
                  </a:prstGeom>
                  <a:solidFill>
                    <a:srgbClr val="46BA4E"/>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 name="Google Shape;109;gffb48929e9_0_81">
                    <a:extLst>
                      <a:ext uri="{FF2B5EF4-FFF2-40B4-BE49-F238E27FC236}">
                        <a16:creationId xmlns:a16="http://schemas.microsoft.com/office/drawing/2014/main" id="{D10DE4F3-F2CE-3DC2-2B3F-C8CF392F3D70}"/>
                      </a:ext>
                    </a:extLst>
                  </p:cNvPr>
                  <p:cNvSpPr/>
                  <p:nvPr/>
                </p:nvSpPr>
                <p:spPr>
                  <a:xfrm>
                    <a:off x="3910711"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4" name="Google Shape;110;gffb48929e9_0_81">
                    <a:extLst>
                      <a:ext uri="{FF2B5EF4-FFF2-40B4-BE49-F238E27FC236}">
                        <a16:creationId xmlns:a16="http://schemas.microsoft.com/office/drawing/2014/main" id="{7DC52E71-0F15-FBD3-8836-E2EADECC17EC}"/>
                      </a:ext>
                    </a:extLst>
                  </p:cNvPr>
                  <p:cNvSpPr/>
                  <p:nvPr/>
                </p:nvSpPr>
                <p:spPr>
                  <a:xfrm>
                    <a:off x="4132072" y="40939"/>
                    <a:ext cx="738000" cy="712500"/>
                  </a:xfrm>
                  <a:prstGeom prst="roundRect">
                    <a:avLst>
                      <a:gd name="adj" fmla="val 10000"/>
                    </a:avLst>
                  </a:prstGeom>
                  <a:solidFill>
                    <a:srgbClr val="49B8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5" name="Google Shape;111;gffb48929e9_0_81">
                    <a:extLst>
                      <a:ext uri="{FF2B5EF4-FFF2-40B4-BE49-F238E27FC236}">
                        <a16:creationId xmlns:a16="http://schemas.microsoft.com/office/drawing/2014/main" id="{C90AB377-6A63-B4F5-97BE-138112556335}"/>
                      </a:ext>
                    </a:extLst>
                  </p:cNvPr>
                  <p:cNvSpPr/>
                  <p:nvPr/>
                </p:nvSpPr>
                <p:spPr>
                  <a:xfrm>
                    <a:off x="4152941" y="61808"/>
                    <a:ext cx="696000" cy="670800"/>
                  </a:xfrm>
                  <a:prstGeom prst="rect">
                    <a:avLst/>
                  </a:prstGeom>
                  <a:noFill/>
                  <a:ln>
                    <a:noFill/>
                  </a:ln>
                </p:spPr>
                <p:txBody>
                  <a:bodyPr spcFirstLastPara="1" wrap="square" lIns="30475" tIns="30475" rIns="30475" bIns="30475" anchor="ctr" anchorCtr="0">
                    <a:noAutofit/>
                  </a:bodyPr>
                  <a:lstStyle/>
                  <a:p>
                    <a:pPr marL="0" marR="0" lvl="0" indent="0" algn="ctr" rtl="0">
                      <a:lnSpc>
                        <a:spcPct val="89000"/>
                      </a:lnSpc>
                      <a:spcBef>
                        <a:spcPts val="0"/>
                      </a:spcBef>
                      <a:spcAft>
                        <a:spcPts val="0"/>
                      </a:spcAft>
                      <a:buClr>
                        <a:schemeClr val="dk1"/>
                      </a:buClr>
                      <a:buSzPts val="1600"/>
                      <a:buFont typeface="Arial"/>
                      <a:buNone/>
                    </a:pPr>
                    <a:r>
                      <a:rPr lang="en-US" sz="1200" b="0" i="0" u="none" strike="noStrike" cap="none" dirty="0">
                        <a:solidFill>
                          <a:schemeClr val="dk1"/>
                        </a:solidFill>
                        <a:latin typeface="Calibri"/>
                        <a:ea typeface="Calibri"/>
                        <a:cs typeface="Calibri"/>
                        <a:sym typeface="Calibri"/>
                      </a:rPr>
                      <a:t>P</a:t>
                    </a:r>
                    <a:r>
                      <a:rPr lang="en-US" sz="1400" i="0" u="none" strike="noStrike" cap="none" dirty="0">
                        <a:solidFill>
                          <a:schemeClr val="dk1"/>
                        </a:solidFill>
                      </a:rPr>
                      <a:t>roject naming and website launch</a:t>
                    </a:r>
                    <a:endParaRPr sz="1400" i="0" u="none" strike="noStrike" cap="none" dirty="0">
                      <a:solidFill>
                        <a:schemeClr val="dk1"/>
                      </a:solidFill>
                    </a:endParaRPr>
                  </a:p>
                  <a:p>
                    <a:pPr marL="0" marR="0" lvl="0" indent="0" algn="ctr" rtl="0">
                      <a:lnSpc>
                        <a:spcPct val="89000"/>
                      </a:lnSpc>
                      <a:spcBef>
                        <a:spcPts val="0"/>
                      </a:spcBef>
                      <a:spcAft>
                        <a:spcPts val="0"/>
                      </a:spcAft>
                      <a:buClr>
                        <a:schemeClr val="dk1"/>
                      </a:buClr>
                      <a:buSzPts val="1600"/>
                      <a:buFont typeface="Arial"/>
                      <a:buNone/>
                    </a:pPr>
                    <a:br>
                      <a:rPr lang="en-US" sz="1400" i="0" u="none" strike="noStrike" cap="none" dirty="0">
                        <a:solidFill>
                          <a:schemeClr val="dk1"/>
                        </a:solidFill>
                      </a:rPr>
                    </a:br>
                    <a:r>
                      <a:rPr lang="en-US" sz="1400" b="1" i="0" u="none" strike="noStrike" cap="none" dirty="0">
                        <a:solidFill>
                          <a:schemeClr val="dk1"/>
                        </a:solidFill>
                      </a:rPr>
                      <a:t>September 2022</a:t>
                    </a:r>
                    <a:endParaRPr sz="1400" i="0" u="none" strike="noStrike" cap="none" dirty="0">
                      <a:solidFill>
                        <a:schemeClr val="dk1"/>
                      </a:solidFill>
                    </a:endParaRPr>
                  </a:p>
                </p:txBody>
              </p:sp>
              <p:sp>
                <p:nvSpPr>
                  <p:cNvPr id="36" name="Google Shape;112;gffb48929e9_0_81">
                    <a:extLst>
                      <a:ext uri="{FF2B5EF4-FFF2-40B4-BE49-F238E27FC236}">
                        <a16:creationId xmlns:a16="http://schemas.microsoft.com/office/drawing/2014/main" id="{605540EF-B06A-43EA-5854-80ED2A46BD44}"/>
                      </a:ext>
                    </a:extLst>
                  </p:cNvPr>
                  <p:cNvSpPr/>
                  <p:nvPr/>
                </p:nvSpPr>
                <p:spPr>
                  <a:xfrm>
                    <a:off x="4943729" y="305696"/>
                    <a:ext cx="156300" cy="183000"/>
                  </a:xfrm>
                  <a:prstGeom prst="rightArrow">
                    <a:avLst>
                      <a:gd name="adj1" fmla="val 60000"/>
                      <a:gd name="adj2" fmla="val 50000"/>
                    </a:avLst>
                  </a:prstGeom>
                  <a:solidFill>
                    <a:srgbClr val="6FAB46"/>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7" name="Google Shape;113;gffb48929e9_0_81">
                    <a:extLst>
                      <a:ext uri="{FF2B5EF4-FFF2-40B4-BE49-F238E27FC236}">
                        <a16:creationId xmlns:a16="http://schemas.microsoft.com/office/drawing/2014/main" id="{1D42ADEF-67B6-6363-4E60-0C860C86A2C0}"/>
                      </a:ext>
                    </a:extLst>
                  </p:cNvPr>
                  <p:cNvSpPr/>
                  <p:nvPr/>
                </p:nvSpPr>
                <p:spPr>
                  <a:xfrm>
                    <a:off x="4943729"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8" name="Google Shape;114;gffb48929e9_0_81">
                    <a:extLst>
                      <a:ext uri="{FF2B5EF4-FFF2-40B4-BE49-F238E27FC236}">
                        <a16:creationId xmlns:a16="http://schemas.microsoft.com/office/drawing/2014/main" id="{B62048C3-76CC-E56D-3F6C-2B86E90AC1DA}"/>
                      </a:ext>
                    </a:extLst>
                  </p:cNvPr>
                  <p:cNvSpPr/>
                  <p:nvPr/>
                </p:nvSpPr>
                <p:spPr>
                  <a:xfrm>
                    <a:off x="5165089" y="40939"/>
                    <a:ext cx="738000" cy="712500"/>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9" name="Google Shape;115;gffb48929e9_0_81">
                    <a:extLst>
                      <a:ext uri="{FF2B5EF4-FFF2-40B4-BE49-F238E27FC236}">
                        <a16:creationId xmlns:a16="http://schemas.microsoft.com/office/drawing/2014/main" id="{164F2373-91BC-0AD6-12F3-AFB8F5B1542F}"/>
                      </a:ext>
                    </a:extLst>
                  </p:cNvPr>
                  <p:cNvSpPr/>
                  <p:nvPr/>
                </p:nvSpPr>
                <p:spPr>
                  <a:xfrm>
                    <a:off x="5185958" y="61808"/>
                    <a:ext cx="696000" cy="670800"/>
                  </a:xfrm>
                  <a:prstGeom prst="rect">
                    <a:avLst/>
                  </a:prstGeom>
                  <a:noFill/>
                  <a:ln>
                    <a:noFill/>
                  </a:ln>
                </p:spPr>
                <p:txBody>
                  <a:bodyPr spcFirstLastPara="1" wrap="square" lIns="30475" tIns="30475" rIns="30475" bIns="30475" anchor="ctr" anchorCtr="0">
                    <a:noAutofit/>
                  </a:bodyPr>
                  <a:lstStyle/>
                  <a:p>
                    <a:pPr marL="0" marR="0" lvl="0" indent="0" algn="ctr" rtl="0">
                      <a:lnSpc>
                        <a:spcPct val="89000"/>
                      </a:lnSpc>
                      <a:spcBef>
                        <a:spcPts val="0"/>
                      </a:spcBef>
                      <a:spcAft>
                        <a:spcPts val="0"/>
                      </a:spcAft>
                      <a:buClr>
                        <a:schemeClr val="dk1"/>
                      </a:buClr>
                      <a:buSzPts val="1600"/>
                      <a:buFont typeface="Arial"/>
                      <a:buNone/>
                    </a:pPr>
                    <a:r>
                      <a:rPr lang="en-US" sz="1400" i="0" u="none" strike="noStrike" cap="none" dirty="0">
                        <a:solidFill>
                          <a:schemeClr val="dk1"/>
                        </a:solidFill>
                      </a:rPr>
                      <a:t>Trial installations and stakeholder engagement kickoff</a:t>
                    </a:r>
                    <a:endParaRPr sz="1400" i="0" u="none" strike="noStrike" cap="none" dirty="0">
                      <a:solidFill>
                        <a:schemeClr val="dk1"/>
                      </a:solidFill>
                    </a:endParaRPr>
                  </a:p>
                  <a:p>
                    <a:pPr marL="0" marR="0" lvl="0" indent="0" algn="ctr" rtl="0">
                      <a:lnSpc>
                        <a:spcPct val="89000"/>
                      </a:lnSpc>
                      <a:spcBef>
                        <a:spcPts val="0"/>
                      </a:spcBef>
                      <a:spcAft>
                        <a:spcPts val="0"/>
                      </a:spcAft>
                      <a:buClr>
                        <a:schemeClr val="dk1"/>
                      </a:buClr>
                      <a:buSzPts val="1600"/>
                      <a:buFont typeface="Arial"/>
                      <a:buNone/>
                    </a:pPr>
                    <a:br>
                      <a:rPr lang="en-US" sz="1400" i="0" u="none" strike="noStrike" cap="none" dirty="0">
                        <a:solidFill>
                          <a:schemeClr val="dk1"/>
                        </a:solidFill>
                      </a:rPr>
                    </a:br>
                    <a:r>
                      <a:rPr lang="en-US" sz="1400" b="1" i="0" u="none" strike="noStrike" cap="none" dirty="0">
                        <a:solidFill>
                          <a:schemeClr val="dk1"/>
                        </a:solidFill>
                      </a:rPr>
                      <a:t>October 2022</a:t>
                    </a:r>
                    <a:endParaRPr sz="1400" b="1" i="0" u="none" strike="noStrike" cap="none" dirty="0">
                      <a:solidFill>
                        <a:srgbClr val="000000"/>
                      </a:solidFill>
                    </a:endParaRPr>
                  </a:p>
                </p:txBody>
              </p:sp>
            </p:grpSp>
          </p:grpSp>
        </p:grpSp>
      </p:grpSp>
      <p:sp>
        <p:nvSpPr>
          <p:cNvPr id="40" name="Google Shape;117;gffb48929e9_0_81">
            <a:extLst>
              <a:ext uri="{FF2B5EF4-FFF2-40B4-BE49-F238E27FC236}">
                <a16:creationId xmlns:a16="http://schemas.microsoft.com/office/drawing/2014/main" id="{B2EEC978-98E6-2FF7-7F67-20BDAF4DE6DA}"/>
              </a:ext>
            </a:extLst>
          </p:cNvPr>
          <p:cNvSpPr/>
          <p:nvPr/>
        </p:nvSpPr>
        <p:spPr>
          <a:xfrm>
            <a:off x="11397100" y="1907775"/>
            <a:ext cx="681000" cy="702000"/>
          </a:xfrm>
          <a:prstGeom prst="star5">
            <a:avLst>
              <a:gd name="adj" fmla="val 19098"/>
              <a:gd name="hf" fmla="val 105146"/>
              <a:gd name="vf" fmla="val 110557"/>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2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0065C3A-9C41-6946-1AE4-A6D65A9AAC16}"/>
              </a:ext>
            </a:extLst>
          </p:cNvPr>
          <p:cNvPicPr>
            <a:picLocks noChangeAspect="1"/>
          </p:cNvPicPr>
          <p:nvPr/>
        </p:nvPicPr>
        <p:blipFill>
          <a:blip r:embed="rId2"/>
          <a:stretch>
            <a:fillRect/>
          </a:stretch>
        </p:blipFill>
        <p:spPr>
          <a:xfrm>
            <a:off x="2476390" y="6010069"/>
            <a:ext cx="1702268" cy="483803"/>
          </a:xfrm>
          <a:prstGeom prst="rect">
            <a:avLst/>
          </a:prstGeom>
        </p:spPr>
      </p:pic>
      <p:pic>
        <p:nvPicPr>
          <p:cNvPr id="7" name="Picture 6" descr="Logo&#10;&#10;Description automatically generated">
            <a:extLst>
              <a:ext uri="{FF2B5EF4-FFF2-40B4-BE49-F238E27FC236}">
                <a16:creationId xmlns:a16="http://schemas.microsoft.com/office/drawing/2014/main" id="{398533E6-FB84-4854-D9DB-7DB8C81193A9}"/>
              </a:ext>
            </a:extLst>
          </p:cNvPr>
          <p:cNvPicPr>
            <a:picLocks noChangeAspect="1"/>
          </p:cNvPicPr>
          <p:nvPr/>
        </p:nvPicPr>
        <p:blipFill>
          <a:blip r:embed="rId3"/>
          <a:stretch>
            <a:fillRect/>
          </a:stretch>
        </p:blipFill>
        <p:spPr>
          <a:xfrm>
            <a:off x="4838437" y="5877312"/>
            <a:ext cx="2247987" cy="749329"/>
          </a:xfrm>
          <a:prstGeom prst="rect">
            <a:avLst/>
          </a:prstGeom>
        </p:spPr>
      </p:pic>
      <p:pic>
        <p:nvPicPr>
          <p:cNvPr id="8" name="Picture 7" descr="Logo, company name&#10;&#10;Description automatically generated">
            <a:extLst>
              <a:ext uri="{FF2B5EF4-FFF2-40B4-BE49-F238E27FC236}">
                <a16:creationId xmlns:a16="http://schemas.microsoft.com/office/drawing/2014/main" id="{EA3970FA-4C9F-3B63-E4A9-D733C0BF9E8F}"/>
              </a:ext>
            </a:extLst>
          </p:cNvPr>
          <p:cNvPicPr>
            <a:picLocks noChangeAspect="1"/>
          </p:cNvPicPr>
          <p:nvPr/>
        </p:nvPicPr>
        <p:blipFill>
          <a:blip r:embed="rId4"/>
          <a:stretch>
            <a:fillRect/>
          </a:stretch>
        </p:blipFill>
        <p:spPr>
          <a:xfrm>
            <a:off x="7404045" y="5776285"/>
            <a:ext cx="2465496" cy="1027291"/>
          </a:xfrm>
          <a:prstGeom prst="rect">
            <a:avLst/>
          </a:prstGeom>
        </p:spPr>
      </p:pic>
      <p:sp>
        <p:nvSpPr>
          <p:cNvPr id="9" name="Rectangle 8">
            <a:extLst>
              <a:ext uri="{FF2B5EF4-FFF2-40B4-BE49-F238E27FC236}">
                <a16:creationId xmlns:a16="http://schemas.microsoft.com/office/drawing/2014/main" id="{7D95EE0A-175C-CC1D-329C-0A3B5DE89B10}"/>
              </a:ext>
            </a:extLst>
          </p:cNvPr>
          <p:cNvSpPr/>
          <p:nvPr/>
        </p:nvSpPr>
        <p:spPr>
          <a:xfrm>
            <a:off x="1658472" y="5588335"/>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1" name="Picture 10" descr="Shape&#10;&#10;Description automatically generated with low confidence">
            <a:extLst>
              <a:ext uri="{FF2B5EF4-FFF2-40B4-BE49-F238E27FC236}">
                <a16:creationId xmlns:a16="http://schemas.microsoft.com/office/drawing/2014/main" id="{AA29F642-B3A4-3E8F-E8AF-5E1AE7B1C2D5}"/>
              </a:ext>
            </a:extLst>
          </p:cNvPr>
          <p:cNvPicPr>
            <a:picLocks noChangeAspect="1"/>
          </p:cNvPicPr>
          <p:nvPr/>
        </p:nvPicPr>
        <p:blipFill>
          <a:blip r:embed="rId5"/>
          <a:stretch>
            <a:fillRect/>
          </a:stretch>
        </p:blipFill>
        <p:spPr>
          <a:xfrm>
            <a:off x="206313" y="145376"/>
            <a:ext cx="1060357" cy="1052035"/>
          </a:xfrm>
          <a:prstGeom prst="rect">
            <a:avLst/>
          </a:prstGeom>
        </p:spPr>
      </p:pic>
      <p:sp>
        <p:nvSpPr>
          <p:cNvPr id="2" name="TextBox 1"/>
          <p:cNvSpPr txBox="1"/>
          <p:nvPr/>
        </p:nvSpPr>
        <p:spPr>
          <a:xfrm>
            <a:off x="2613834" y="456507"/>
            <a:ext cx="7190086" cy="526939"/>
          </a:xfrm>
          <a:prstGeom prst="rect">
            <a:avLst/>
          </a:prstGeom>
          <a:noFill/>
        </p:spPr>
        <p:txBody>
          <a:bodyPr wrap="square" rtlCol="0">
            <a:spAutoFit/>
          </a:bodyPr>
          <a:lstStyle/>
          <a:p>
            <a:pPr algn="ctr"/>
            <a:r>
              <a:rPr lang="en-US" sz="2824" b="1" dirty="0"/>
              <a:t>Project Timeline</a:t>
            </a:r>
          </a:p>
        </p:txBody>
      </p:sp>
      <p:sp>
        <p:nvSpPr>
          <p:cNvPr id="3" name="Rectangle 2">
            <a:extLst>
              <a:ext uri="{FF2B5EF4-FFF2-40B4-BE49-F238E27FC236}">
                <a16:creationId xmlns:a16="http://schemas.microsoft.com/office/drawing/2014/main" id="{D519D038-E2A2-80AF-BF41-DAB165CB23F5}"/>
              </a:ext>
            </a:extLst>
          </p:cNvPr>
          <p:cNvSpPr/>
          <p:nvPr/>
        </p:nvSpPr>
        <p:spPr>
          <a:xfrm>
            <a:off x="1658470" y="1143501"/>
            <a:ext cx="8875059" cy="107821"/>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nvGrpSpPr>
          <p:cNvPr id="4" name="Google Shape;125;g16635b085de_0_0">
            <a:extLst>
              <a:ext uri="{FF2B5EF4-FFF2-40B4-BE49-F238E27FC236}">
                <a16:creationId xmlns:a16="http://schemas.microsoft.com/office/drawing/2014/main" id="{D88D0847-4725-2631-D0C9-BC9BDB975B21}"/>
              </a:ext>
            </a:extLst>
          </p:cNvPr>
          <p:cNvGrpSpPr/>
          <p:nvPr/>
        </p:nvGrpSpPr>
        <p:grpSpPr>
          <a:xfrm>
            <a:off x="1807862" y="1994184"/>
            <a:ext cx="11878832" cy="2773103"/>
            <a:chOff x="2026073" y="3356521"/>
            <a:chExt cx="6468190" cy="820687"/>
          </a:xfrm>
        </p:grpSpPr>
        <p:sp>
          <p:nvSpPr>
            <p:cNvPr id="41" name="Google Shape;126;g16635b085de_0_0">
              <a:extLst>
                <a:ext uri="{FF2B5EF4-FFF2-40B4-BE49-F238E27FC236}">
                  <a16:creationId xmlns:a16="http://schemas.microsoft.com/office/drawing/2014/main" id="{50CFD035-FF43-CC27-20B6-DA7148CCFC8D}"/>
                </a:ext>
              </a:extLst>
            </p:cNvPr>
            <p:cNvSpPr/>
            <p:nvPr/>
          </p:nvSpPr>
          <p:spPr>
            <a:xfrm>
              <a:off x="2197988" y="3382808"/>
              <a:ext cx="6296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42" name="Google Shape;127;g16635b085de_0_0">
              <a:extLst>
                <a:ext uri="{FF2B5EF4-FFF2-40B4-BE49-F238E27FC236}">
                  <a16:creationId xmlns:a16="http://schemas.microsoft.com/office/drawing/2014/main" id="{9F2ADF2B-E594-4707-FAFD-41BB6BB12AF7}"/>
                </a:ext>
              </a:extLst>
            </p:cNvPr>
            <p:cNvGrpSpPr/>
            <p:nvPr/>
          </p:nvGrpSpPr>
          <p:grpSpPr>
            <a:xfrm>
              <a:off x="2026073" y="3356521"/>
              <a:ext cx="6468190" cy="820687"/>
              <a:chOff x="2233313" y="3356521"/>
              <a:chExt cx="6064307" cy="820687"/>
            </a:xfrm>
          </p:grpSpPr>
          <p:sp>
            <p:nvSpPr>
              <p:cNvPr id="43" name="Google Shape;128;g16635b085de_0_0">
                <a:extLst>
                  <a:ext uri="{FF2B5EF4-FFF2-40B4-BE49-F238E27FC236}">
                    <a16:creationId xmlns:a16="http://schemas.microsoft.com/office/drawing/2014/main" id="{0A2116BF-99C7-8809-F289-7824E7303CEA}"/>
                  </a:ext>
                </a:extLst>
              </p:cNvPr>
              <p:cNvSpPr/>
              <p:nvPr/>
            </p:nvSpPr>
            <p:spPr>
              <a:xfrm>
                <a:off x="2394520" y="3382808"/>
                <a:ext cx="5903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44" name="Google Shape;129;g16635b085de_0_0">
                <a:extLst>
                  <a:ext uri="{FF2B5EF4-FFF2-40B4-BE49-F238E27FC236}">
                    <a16:creationId xmlns:a16="http://schemas.microsoft.com/office/drawing/2014/main" id="{785E10E9-A587-9C34-0091-CEBC4AEF7C30}"/>
                  </a:ext>
                </a:extLst>
              </p:cNvPr>
              <p:cNvGrpSpPr/>
              <p:nvPr/>
            </p:nvGrpSpPr>
            <p:grpSpPr>
              <a:xfrm>
                <a:off x="2233313" y="3356521"/>
                <a:ext cx="6064307" cy="820687"/>
                <a:chOff x="-161207" y="-26287"/>
                <a:chExt cx="6064307" cy="820687"/>
              </a:xfrm>
            </p:grpSpPr>
            <p:sp>
              <p:nvSpPr>
                <p:cNvPr id="45" name="Google Shape;130;g16635b085de_0_0">
                  <a:extLst>
                    <a:ext uri="{FF2B5EF4-FFF2-40B4-BE49-F238E27FC236}">
                      <a16:creationId xmlns:a16="http://schemas.microsoft.com/office/drawing/2014/main" id="{FAD937FC-7F93-C7FE-8351-CB05C29D09E8}"/>
                    </a:ext>
                  </a:extLst>
                </p:cNvPr>
                <p:cNvSpPr/>
                <p:nvPr/>
              </p:nvSpPr>
              <p:spPr>
                <a:xfrm>
                  <a:off x="0" y="0"/>
                  <a:ext cx="5903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46" name="Google Shape;131;g16635b085de_0_0">
                  <a:extLst>
                    <a:ext uri="{FF2B5EF4-FFF2-40B4-BE49-F238E27FC236}">
                      <a16:creationId xmlns:a16="http://schemas.microsoft.com/office/drawing/2014/main" id="{F25BE2F6-3607-1808-5AC0-510830BF48EB}"/>
                    </a:ext>
                  </a:extLst>
                </p:cNvPr>
                <p:cNvGrpSpPr/>
                <p:nvPr/>
              </p:nvGrpSpPr>
              <p:grpSpPr>
                <a:xfrm>
                  <a:off x="-161207" y="-26287"/>
                  <a:ext cx="5903100" cy="794400"/>
                  <a:chOff x="-161207" y="-26287"/>
                  <a:chExt cx="5903100" cy="794400"/>
                </a:xfrm>
              </p:grpSpPr>
              <p:sp>
                <p:nvSpPr>
                  <p:cNvPr id="47" name="Google Shape;132;g16635b085de_0_0">
                    <a:extLst>
                      <a:ext uri="{FF2B5EF4-FFF2-40B4-BE49-F238E27FC236}">
                        <a16:creationId xmlns:a16="http://schemas.microsoft.com/office/drawing/2014/main" id="{D4A2C4A9-E5A1-7E88-0626-F19E9F05B5D6}"/>
                      </a:ext>
                    </a:extLst>
                  </p:cNvPr>
                  <p:cNvSpPr/>
                  <p:nvPr/>
                </p:nvSpPr>
                <p:spPr>
                  <a:xfrm>
                    <a:off x="-161207" y="-26287"/>
                    <a:ext cx="5903100" cy="794400"/>
                  </a:xfrm>
                  <a:prstGeom prst="rect">
                    <a:avLst/>
                  </a:prstGeom>
                  <a:no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8" name="Google Shape;133;g16635b085de_0_0">
                    <a:extLst>
                      <a:ext uri="{FF2B5EF4-FFF2-40B4-BE49-F238E27FC236}">
                        <a16:creationId xmlns:a16="http://schemas.microsoft.com/office/drawing/2014/main" id="{43D28E87-E5F5-1697-B1B5-D1BC654302E0}"/>
                      </a:ext>
                    </a:extLst>
                  </p:cNvPr>
                  <p:cNvSpPr/>
                  <p:nvPr/>
                </p:nvSpPr>
                <p:spPr>
                  <a:xfrm>
                    <a:off x="0" y="40939"/>
                    <a:ext cx="738000" cy="7125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49" name="Google Shape;134;g16635b085de_0_0">
                    <a:extLst>
                      <a:ext uri="{FF2B5EF4-FFF2-40B4-BE49-F238E27FC236}">
                        <a16:creationId xmlns:a16="http://schemas.microsoft.com/office/drawing/2014/main" id="{CD0CF4C0-522A-A8F6-9DB2-31A05BD9D78F}"/>
                      </a:ext>
                    </a:extLst>
                  </p:cNvPr>
                  <p:cNvSpPr/>
                  <p:nvPr/>
                </p:nvSpPr>
                <p:spPr>
                  <a:xfrm>
                    <a:off x="20869" y="61808"/>
                    <a:ext cx="696000" cy="670800"/>
                  </a:xfrm>
                  <a:prstGeom prst="rect">
                    <a:avLst/>
                  </a:prstGeom>
                  <a:noFill/>
                  <a:ln>
                    <a:noFill/>
                  </a:ln>
                </p:spPr>
                <p:txBody>
                  <a:bodyPr spcFirstLastPara="1" wrap="square" lIns="30475" tIns="30475" rIns="30475" bIns="30475" anchor="ctr" anchorCtr="0">
                    <a:noAutofit/>
                  </a:bodyPr>
                  <a:lstStyle/>
                  <a:p>
                    <a:pPr marL="0" lvl="0" indent="0" algn="ctr" rtl="0">
                      <a:spcBef>
                        <a:spcPts val="0"/>
                      </a:spcBef>
                      <a:spcAft>
                        <a:spcPts val="0"/>
                      </a:spcAft>
                      <a:buClr>
                        <a:schemeClr val="dk1"/>
                      </a:buClr>
                      <a:buSzPts val="1100"/>
                      <a:buFont typeface="Arial"/>
                      <a:buNone/>
                    </a:pPr>
                    <a:r>
                      <a:rPr lang="en-US" sz="1500">
                        <a:solidFill>
                          <a:schemeClr val="dk1"/>
                        </a:solidFill>
                      </a:rPr>
                      <a:t>Complete field audit </a:t>
                    </a:r>
                    <a:endParaRPr sz="1500">
                      <a:solidFill>
                        <a:schemeClr val="dk1"/>
                      </a:solidFill>
                    </a:endParaRPr>
                  </a:p>
                  <a:p>
                    <a:pPr marL="0" lvl="0" indent="0" algn="ctr" rtl="0">
                      <a:spcBef>
                        <a:spcPts val="0"/>
                      </a:spcBef>
                      <a:spcAft>
                        <a:spcPts val="0"/>
                      </a:spcAft>
                      <a:buClr>
                        <a:schemeClr val="dk1"/>
                      </a:buClr>
                      <a:buSzPts val="1100"/>
                      <a:buFont typeface="Arial"/>
                      <a:buNone/>
                    </a:pPr>
                    <a:endParaRPr sz="1500">
                      <a:solidFill>
                        <a:schemeClr val="dk1"/>
                      </a:solidFill>
                    </a:endParaRPr>
                  </a:p>
                  <a:p>
                    <a:pPr marL="0" lvl="0" indent="0" algn="ctr" rtl="0">
                      <a:spcBef>
                        <a:spcPts val="0"/>
                      </a:spcBef>
                      <a:spcAft>
                        <a:spcPts val="0"/>
                      </a:spcAft>
                      <a:buClr>
                        <a:schemeClr val="dk1"/>
                      </a:buClr>
                      <a:buSzPts val="1100"/>
                      <a:buFont typeface="Arial"/>
                      <a:buNone/>
                    </a:pPr>
                    <a:r>
                      <a:rPr lang="en-US" sz="1500" b="1">
                        <a:solidFill>
                          <a:schemeClr val="dk1"/>
                        </a:solidFill>
                      </a:rPr>
                      <a:t>November 2022 </a:t>
                    </a:r>
                    <a:endParaRPr sz="1500" b="1">
                      <a:solidFill>
                        <a:schemeClr val="dk1"/>
                      </a:solidFill>
                    </a:endParaRPr>
                  </a:p>
                  <a:p>
                    <a:pPr marL="0" lvl="0" indent="0" algn="ctr" rtl="0">
                      <a:spcBef>
                        <a:spcPts val="0"/>
                      </a:spcBef>
                      <a:spcAft>
                        <a:spcPts val="0"/>
                      </a:spcAft>
                      <a:buClr>
                        <a:schemeClr val="dk1"/>
                      </a:buClr>
                      <a:buSzPts val="1100"/>
                      <a:buFont typeface="Arial"/>
                      <a:buNone/>
                    </a:pPr>
                    <a:r>
                      <a:rPr lang="en-US" sz="1500" b="1">
                        <a:solidFill>
                          <a:schemeClr val="dk1"/>
                        </a:solidFill>
                      </a:rPr>
                      <a:t>(Q2 FY 2023)</a:t>
                    </a:r>
                    <a:endParaRPr/>
                  </a:p>
                </p:txBody>
              </p:sp>
              <p:sp>
                <p:nvSpPr>
                  <p:cNvPr id="50" name="Google Shape;135;g16635b085de_0_0">
                    <a:extLst>
                      <a:ext uri="{FF2B5EF4-FFF2-40B4-BE49-F238E27FC236}">
                        <a16:creationId xmlns:a16="http://schemas.microsoft.com/office/drawing/2014/main" id="{83D15164-FFD3-38E5-18AC-75C170335FDF}"/>
                      </a:ext>
                    </a:extLst>
                  </p:cNvPr>
                  <p:cNvSpPr/>
                  <p:nvPr/>
                </p:nvSpPr>
                <p:spPr>
                  <a:xfrm>
                    <a:off x="811657" y="305696"/>
                    <a:ext cx="156300" cy="183000"/>
                  </a:xfrm>
                  <a:prstGeom prst="rightArrow">
                    <a:avLst>
                      <a:gd name="adj1" fmla="val 60000"/>
                      <a:gd name="adj2" fmla="val 50000"/>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1" name="Google Shape;136;g16635b085de_0_0">
                    <a:extLst>
                      <a:ext uri="{FF2B5EF4-FFF2-40B4-BE49-F238E27FC236}">
                        <a16:creationId xmlns:a16="http://schemas.microsoft.com/office/drawing/2014/main" id="{EB9067BE-B0CA-B68C-57F4-75C72C22272A}"/>
                      </a:ext>
                    </a:extLst>
                  </p:cNvPr>
                  <p:cNvSpPr/>
                  <p:nvPr/>
                </p:nvSpPr>
                <p:spPr>
                  <a:xfrm>
                    <a:off x="811657"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2" name="Google Shape;137;g16635b085de_0_0">
                    <a:extLst>
                      <a:ext uri="{FF2B5EF4-FFF2-40B4-BE49-F238E27FC236}">
                        <a16:creationId xmlns:a16="http://schemas.microsoft.com/office/drawing/2014/main" id="{6A717AC4-2DE9-CFB5-A1E1-14F3DE9220E8}"/>
                      </a:ext>
                    </a:extLst>
                  </p:cNvPr>
                  <p:cNvSpPr/>
                  <p:nvPr/>
                </p:nvSpPr>
                <p:spPr>
                  <a:xfrm>
                    <a:off x="1033018" y="40939"/>
                    <a:ext cx="738000" cy="712500"/>
                  </a:xfrm>
                  <a:prstGeom prst="roundRect">
                    <a:avLst>
                      <a:gd name="adj" fmla="val 10000"/>
                    </a:avLst>
                  </a:prstGeom>
                  <a:solidFill>
                    <a:srgbClr val="53C1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3" name="Google Shape;138;g16635b085de_0_0">
                    <a:extLst>
                      <a:ext uri="{FF2B5EF4-FFF2-40B4-BE49-F238E27FC236}">
                        <a16:creationId xmlns:a16="http://schemas.microsoft.com/office/drawing/2014/main" id="{536ECDFF-3E66-4A16-63C0-E0955114B6A9}"/>
                      </a:ext>
                    </a:extLst>
                  </p:cNvPr>
                  <p:cNvSpPr/>
                  <p:nvPr/>
                </p:nvSpPr>
                <p:spPr>
                  <a:xfrm>
                    <a:off x="1053887" y="61808"/>
                    <a:ext cx="696000" cy="670800"/>
                  </a:xfrm>
                  <a:prstGeom prst="rect">
                    <a:avLst/>
                  </a:prstGeom>
                  <a:noFill/>
                  <a:ln>
                    <a:noFill/>
                  </a:ln>
                </p:spPr>
                <p:txBody>
                  <a:bodyPr spcFirstLastPara="1" wrap="square" lIns="30475" tIns="30475" rIns="30475" bIns="30475" anchor="ctr" anchorCtr="0">
                    <a:noAutofit/>
                  </a:bodyPr>
                  <a:lstStyle/>
                  <a:p>
                    <a:pPr marL="0" lvl="0" indent="0" algn="ctr" rtl="0">
                      <a:spcBef>
                        <a:spcPts val="0"/>
                      </a:spcBef>
                      <a:spcAft>
                        <a:spcPts val="0"/>
                      </a:spcAft>
                      <a:buClr>
                        <a:schemeClr val="dk1"/>
                      </a:buClr>
                      <a:buSzPts val="1100"/>
                      <a:buFont typeface="Arial"/>
                      <a:buNone/>
                    </a:pPr>
                    <a:r>
                      <a:rPr lang="en-US" sz="1500" dirty="0">
                        <a:solidFill>
                          <a:schemeClr val="dk1"/>
                        </a:solidFill>
                      </a:rPr>
                      <a:t>Lighting management system and fixture selection and design</a:t>
                    </a:r>
                    <a:endParaRPr sz="1500" dirty="0">
                      <a:solidFill>
                        <a:schemeClr val="dk1"/>
                      </a:solidFill>
                    </a:endParaRPr>
                  </a:p>
                  <a:p>
                    <a:pPr marL="0" lvl="0" indent="0" algn="ctr" rtl="0">
                      <a:spcBef>
                        <a:spcPts val="0"/>
                      </a:spcBef>
                      <a:spcAft>
                        <a:spcPts val="0"/>
                      </a:spcAft>
                      <a:buClr>
                        <a:schemeClr val="dk1"/>
                      </a:buClr>
                      <a:buSzPts val="1100"/>
                      <a:buFont typeface="Arial"/>
                      <a:buNone/>
                    </a:pPr>
                    <a:endParaRPr sz="1500" dirty="0">
                      <a:solidFill>
                        <a:schemeClr val="dk1"/>
                      </a:solidFill>
                    </a:endParaRPr>
                  </a:p>
                  <a:p>
                    <a:pPr marL="0" lvl="0" indent="0" algn="ctr" rtl="0">
                      <a:spcBef>
                        <a:spcPts val="0"/>
                      </a:spcBef>
                      <a:spcAft>
                        <a:spcPts val="0"/>
                      </a:spcAft>
                      <a:buClr>
                        <a:schemeClr val="dk1"/>
                      </a:buClr>
                      <a:buSzPts val="1100"/>
                      <a:buFont typeface="Arial"/>
                      <a:buNone/>
                    </a:pPr>
                    <a:r>
                      <a:rPr lang="en-US" sz="1500" b="1" dirty="0">
                        <a:solidFill>
                          <a:schemeClr val="dk1"/>
                        </a:solidFill>
                      </a:rPr>
                      <a:t>Q2 - Q3 FY 2023</a:t>
                    </a:r>
                    <a:endParaRPr dirty="0">
                      <a:solidFill>
                        <a:schemeClr val="dk1"/>
                      </a:solidFill>
                    </a:endParaRPr>
                  </a:p>
                </p:txBody>
              </p:sp>
              <p:sp>
                <p:nvSpPr>
                  <p:cNvPr id="54" name="Google Shape;139;g16635b085de_0_0">
                    <a:extLst>
                      <a:ext uri="{FF2B5EF4-FFF2-40B4-BE49-F238E27FC236}">
                        <a16:creationId xmlns:a16="http://schemas.microsoft.com/office/drawing/2014/main" id="{93A62DED-AF55-288D-5D16-E79975FE875B}"/>
                      </a:ext>
                    </a:extLst>
                  </p:cNvPr>
                  <p:cNvSpPr/>
                  <p:nvPr/>
                </p:nvSpPr>
                <p:spPr>
                  <a:xfrm>
                    <a:off x="1844675" y="305696"/>
                    <a:ext cx="156300" cy="183000"/>
                  </a:xfrm>
                  <a:prstGeom prst="rightArrow">
                    <a:avLst>
                      <a:gd name="adj1" fmla="val 60000"/>
                      <a:gd name="adj2" fmla="val 50000"/>
                    </a:avLst>
                  </a:prstGeom>
                  <a:solidFill>
                    <a:srgbClr val="52CBCC"/>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5" name="Google Shape;140;g16635b085de_0_0">
                    <a:extLst>
                      <a:ext uri="{FF2B5EF4-FFF2-40B4-BE49-F238E27FC236}">
                        <a16:creationId xmlns:a16="http://schemas.microsoft.com/office/drawing/2014/main" id="{13356444-35C0-636C-4149-1B28008A7EBB}"/>
                      </a:ext>
                    </a:extLst>
                  </p:cNvPr>
                  <p:cNvSpPr/>
                  <p:nvPr/>
                </p:nvSpPr>
                <p:spPr>
                  <a:xfrm>
                    <a:off x="1844675"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6" name="Google Shape;141;g16635b085de_0_0">
                    <a:extLst>
                      <a:ext uri="{FF2B5EF4-FFF2-40B4-BE49-F238E27FC236}">
                        <a16:creationId xmlns:a16="http://schemas.microsoft.com/office/drawing/2014/main" id="{594F5510-4D49-76F8-DB8A-B3478428FB91}"/>
                      </a:ext>
                    </a:extLst>
                  </p:cNvPr>
                  <p:cNvSpPr/>
                  <p:nvPr/>
                </p:nvSpPr>
                <p:spPr>
                  <a:xfrm>
                    <a:off x="2066036" y="40939"/>
                    <a:ext cx="738000" cy="712500"/>
                  </a:xfrm>
                  <a:prstGeom prst="roundRect">
                    <a:avLst>
                      <a:gd name="adj" fmla="val 10000"/>
                    </a:avLst>
                  </a:prstGeom>
                  <a:solidFill>
                    <a:srgbClr val="4EC7A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7" name="Google Shape;142;g16635b085de_0_0">
                    <a:extLst>
                      <a:ext uri="{FF2B5EF4-FFF2-40B4-BE49-F238E27FC236}">
                        <a16:creationId xmlns:a16="http://schemas.microsoft.com/office/drawing/2014/main" id="{F1FFEA6B-F917-5DCA-8CA9-4D92066E9F8C}"/>
                      </a:ext>
                    </a:extLst>
                  </p:cNvPr>
                  <p:cNvSpPr/>
                  <p:nvPr/>
                </p:nvSpPr>
                <p:spPr>
                  <a:xfrm>
                    <a:off x="2086905" y="61808"/>
                    <a:ext cx="696000" cy="670800"/>
                  </a:xfrm>
                  <a:prstGeom prst="rect">
                    <a:avLst/>
                  </a:prstGeom>
                  <a:noFill/>
                  <a:ln>
                    <a:noFill/>
                  </a:ln>
                </p:spPr>
                <p:txBody>
                  <a:bodyPr spcFirstLastPara="1" wrap="square" lIns="30475" tIns="30475" rIns="30475" bIns="30475" anchor="ctr" anchorCtr="0">
                    <a:noAutofit/>
                  </a:bodyPr>
                  <a:lstStyle/>
                  <a:p>
                    <a:pPr marL="0" lvl="0" indent="0" algn="ctr" rtl="0">
                      <a:spcBef>
                        <a:spcPts val="0"/>
                      </a:spcBef>
                      <a:spcAft>
                        <a:spcPts val="0"/>
                      </a:spcAft>
                      <a:buClr>
                        <a:schemeClr val="dk1"/>
                      </a:buClr>
                      <a:buSzPts val="1100"/>
                      <a:buFont typeface="Arial"/>
                      <a:buNone/>
                    </a:pPr>
                    <a:r>
                      <a:rPr lang="en-US" sz="1500">
                        <a:solidFill>
                          <a:schemeClr val="dk1"/>
                        </a:solidFill>
                      </a:rPr>
                      <a:t>Final Project Approval </a:t>
                    </a:r>
                    <a:endParaRPr sz="1500">
                      <a:solidFill>
                        <a:schemeClr val="dk1"/>
                      </a:solidFill>
                    </a:endParaRPr>
                  </a:p>
                  <a:p>
                    <a:pPr marL="0" lvl="0" indent="0" algn="ctr" rtl="0">
                      <a:spcBef>
                        <a:spcPts val="0"/>
                      </a:spcBef>
                      <a:spcAft>
                        <a:spcPts val="0"/>
                      </a:spcAft>
                      <a:buClr>
                        <a:schemeClr val="dk1"/>
                      </a:buClr>
                      <a:buSzPts val="1100"/>
                      <a:buFont typeface="Arial"/>
                      <a:buNone/>
                    </a:pPr>
                    <a:endParaRPr sz="1500">
                      <a:solidFill>
                        <a:schemeClr val="dk1"/>
                      </a:solidFill>
                    </a:endParaRPr>
                  </a:p>
                  <a:p>
                    <a:pPr marL="0" lvl="0" indent="0" algn="ctr" rtl="0">
                      <a:spcBef>
                        <a:spcPts val="0"/>
                      </a:spcBef>
                      <a:spcAft>
                        <a:spcPts val="0"/>
                      </a:spcAft>
                      <a:buClr>
                        <a:schemeClr val="dk1"/>
                      </a:buClr>
                      <a:buSzPts val="1100"/>
                      <a:buFont typeface="Arial"/>
                      <a:buNone/>
                    </a:pPr>
                    <a:r>
                      <a:rPr lang="en-US" sz="1500" b="1">
                        <a:solidFill>
                          <a:schemeClr val="dk1"/>
                        </a:solidFill>
                      </a:rPr>
                      <a:t>Q3 FY 2023</a:t>
                    </a:r>
                    <a:endParaRPr>
                      <a:solidFill>
                        <a:schemeClr val="dk1"/>
                      </a:solidFill>
                    </a:endParaRPr>
                  </a:p>
                </p:txBody>
              </p:sp>
              <p:sp>
                <p:nvSpPr>
                  <p:cNvPr id="58" name="Google Shape;143;g16635b085de_0_0">
                    <a:extLst>
                      <a:ext uri="{FF2B5EF4-FFF2-40B4-BE49-F238E27FC236}">
                        <a16:creationId xmlns:a16="http://schemas.microsoft.com/office/drawing/2014/main" id="{D38224F5-67C2-CAAD-85C7-E738BF067CAB}"/>
                      </a:ext>
                    </a:extLst>
                  </p:cNvPr>
                  <p:cNvSpPr/>
                  <p:nvPr/>
                </p:nvSpPr>
                <p:spPr>
                  <a:xfrm>
                    <a:off x="2877692" y="305696"/>
                    <a:ext cx="156300" cy="183000"/>
                  </a:xfrm>
                  <a:prstGeom prst="rightArrow">
                    <a:avLst>
                      <a:gd name="adj1" fmla="val 60000"/>
                      <a:gd name="adj2" fmla="val 50000"/>
                    </a:avLst>
                  </a:prstGeom>
                  <a:solidFill>
                    <a:srgbClr val="4CC38C"/>
                  </a:solidFill>
                  <a:ln>
                    <a:noFill/>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9" name="Google Shape;144;g16635b085de_0_0">
                    <a:extLst>
                      <a:ext uri="{FF2B5EF4-FFF2-40B4-BE49-F238E27FC236}">
                        <a16:creationId xmlns:a16="http://schemas.microsoft.com/office/drawing/2014/main" id="{7A8787DA-3667-D866-A013-D0CA9E4ABB75}"/>
                      </a:ext>
                    </a:extLst>
                  </p:cNvPr>
                  <p:cNvSpPr/>
                  <p:nvPr/>
                </p:nvSpPr>
                <p:spPr>
                  <a:xfrm>
                    <a:off x="2877692" y="342294"/>
                    <a:ext cx="109500" cy="109800"/>
                  </a:xfrm>
                  <a:prstGeom prst="rect">
                    <a:avLst/>
                  </a:prstGeom>
                  <a:noFill/>
                  <a:ln>
                    <a:noFill/>
                  </a:ln>
                </p:spPr>
                <p:txBody>
                  <a:bodyPr spcFirstLastPara="1" wrap="square" lIns="0" tIns="0" rIns="0" bIns="0" anchor="ctr" anchorCtr="0">
                    <a:noAutofit/>
                  </a:bodyPr>
                  <a:lstStyle/>
                  <a:p>
                    <a:pPr marL="0" marR="0" lvl="0" indent="0" algn="ctr" rtl="0">
                      <a:lnSpc>
                        <a:spcPct val="89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0" name="Google Shape;145;g16635b085de_0_0">
                    <a:extLst>
                      <a:ext uri="{FF2B5EF4-FFF2-40B4-BE49-F238E27FC236}">
                        <a16:creationId xmlns:a16="http://schemas.microsoft.com/office/drawing/2014/main" id="{CD9F4EA2-F5EB-A8A6-A46F-B300CC6EF567}"/>
                      </a:ext>
                    </a:extLst>
                  </p:cNvPr>
                  <p:cNvSpPr/>
                  <p:nvPr/>
                </p:nvSpPr>
                <p:spPr>
                  <a:xfrm>
                    <a:off x="3099054" y="40939"/>
                    <a:ext cx="738000" cy="712500"/>
                  </a:xfrm>
                  <a:prstGeom prst="roundRect">
                    <a:avLst>
                      <a:gd name="adj" fmla="val 10000"/>
                    </a:avLst>
                  </a:prstGeom>
                  <a:solidFill>
                    <a:srgbClr val="49C0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1" name="Google Shape;146;g16635b085de_0_0">
                    <a:extLst>
                      <a:ext uri="{FF2B5EF4-FFF2-40B4-BE49-F238E27FC236}">
                        <a16:creationId xmlns:a16="http://schemas.microsoft.com/office/drawing/2014/main" id="{98F7C6B6-A2B6-1A77-F62B-81A8CCDF0157}"/>
                      </a:ext>
                    </a:extLst>
                  </p:cNvPr>
                  <p:cNvSpPr/>
                  <p:nvPr/>
                </p:nvSpPr>
                <p:spPr>
                  <a:xfrm>
                    <a:off x="3119923" y="61808"/>
                    <a:ext cx="696000" cy="670800"/>
                  </a:xfrm>
                  <a:prstGeom prst="rect">
                    <a:avLst/>
                  </a:prstGeom>
                  <a:noFill/>
                  <a:ln>
                    <a:noFill/>
                  </a:ln>
                </p:spPr>
                <p:txBody>
                  <a:bodyPr spcFirstLastPara="1" wrap="square" lIns="30475" tIns="30475" rIns="30475" bIns="30475" anchor="ctr" anchorCtr="0">
                    <a:noAutofit/>
                  </a:bodyPr>
                  <a:lstStyle/>
                  <a:p>
                    <a:pPr marL="0" lvl="0" indent="0" algn="ctr" rtl="0">
                      <a:spcBef>
                        <a:spcPts val="0"/>
                      </a:spcBef>
                      <a:spcAft>
                        <a:spcPts val="0"/>
                      </a:spcAft>
                      <a:buClr>
                        <a:schemeClr val="dk1"/>
                      </a:buClr>
                      <a:buSzPts val="1100"/>
                      <a:buFont typeface="Arial"/>
                      <a:buNone/>
                    </a:pPr>
                    <a:r>
                      <a:rPr lang="en-US" sz="1500">
                        <a:solidFill>
                          <a:schemeClr val="dk1"/>
                        </a:solidFill>
                      </a:rPr>
                      <a:t>Installation</a:t>
                    </a:r>
                    <a:endParaRPr sz="1500">
                      <a:solidFill>
                        <a:schemeClr val="dk1"/>
                      </a:solidFill>
                    </a:endParaRPr>
                  </a:p>
                  <a:p>
                    <a:pPr marL="0" lvl="0" indent="0" algn="ctr" rtl="0">
                      <a:spcBef>
                        <a:spcPts val="0"/>
                      </a:spcBef>
                      <a:spcAft>
                        <a:spcPts val="0"/>
                      </a:spcAft>
                      <a:buClr>
                        <a:schemeClr val="dk1"/>
                      </a:buClr>
                      <a:buSzPts val="1100"/>
                      <a:buFont typeface="Arial"/>
                      <a:buNone/>
                    </a:pPr>
                    <a:br>
                      <a:rPr lang="en-US">
                        <a:solidFill>
                          <a:schemeClr val="dk1"/>
                        </a:solidFill>
                      </a:rPr>
                    </a:br>
                    <a:r>
                      <a:rPr lang="en-US" sz="1500" b="1">
                        <a:solidFill>
                          <a:schemeClr val="dk1"/>
                        </a:solidFill>
                      </a:rPr>
                      <a:t>Q4 FY 2023 - Q4 FY 2025</a:t>
                    </a:r>
                    <a:endParaRPr i="0" u="none" strike="noStrike" cap="none">
                      <a:solidFill>
                        <a:srgbClr val="000000"/>
                      </a:solidFill>
                    </a:endParaRPr>
                  </a:p>
                </p:txBody>
              </p:sp>
            </p:grpSp>
          </p:grpSp>
        </p:grpSp>
      </p:grpSp>
      <p:sp>
        <p:nvSpPr>
          <p:cNvPr id="62" name="Google Shape;148;g16635b085de_0_0">
            <a:extLst>
              <a:ext uri="{FF2B5EF4-FFF2-40B4-BE49-F238E27FC236}">
                <a16:creationId xmlns:a16="http://schemas.microsoft.com/office/drawing/2014/main" id="{DD0C3654-BE9D-9B79-2DDF-76928B362836}"/>
              </a:ext>
            </a:extLst>
          </p:cNvPr>
          <p:cNvSpPr/>
          <p:nvPr/>
        </p:nvSpPr>
        <p:spPr>
          <a:xfrm>
            <a:off x="90599" y="5021935"/>
            <a:ext cx="12010800" cy="566400"/>
          </a:xfrm>
          <a:prstGeom prst="rect">
            <a:avLst/>
          </a:prstGeom>
          <a:noFill/>
          <a:ln>
            <a:noFill/>
          </a:ln>
        </p:spPr>
        <p:txBody>
          <a:bodyPr spcFirstLastPara="1" wrap="square" lIns="30475" tIns="30475" rIns="30475" bIns="30475" anchor="ctr" anchorCtr="0">
            <a:noAutofit/>
          </a:bodyPr>
          <a:lstStyle/>
          <a:p>
            <a:pPr marL="0" lvl="0" indent="0" algn="ctr" rtl="0">
              <a:spcBef>
                <a:spcPts val="0"/>
              </a:spcBef>
              <a:spcAft>
                <a:spcPts val="0"/>
              </a:spcAft>
              <a:buClr>
                <a:schemeClr val="dk1"/>
              </a:buClr>
              <a:buSzPts val="1100"/>
              <a:buFont typeface="Arial"/>
              <a:buNone/>
            </a:pPr>
            <a:r>
              <a:rPr lang="en-US" sz="1500" dirty="0">
                <a:solidFill>
                  <a:schemeClr val="dk1"/>
                </a:solidFill>
              </a:rPr>
              <a:t>Q1 = Jul - Sep | Q2 = Oct - Dec | Q3 = Jan - Mar | Q4 = Apr - Jun</a:t>
            </a:r>
            <a:endParaRPr dirty="0"/>
          </a:p>
        </p:txBody>
      </p:sp>
    </p:spTree>
    <p:extLst>
      <p:ext uri="{BB962C8B-B14F-4D97-AF65-F5344CB8AC3E}">
        <p14:creationId xmlns:p14="http://schemas.microsoft.com/office/powerpoint/2010/main" val="4018055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BD361A-94B2-72EF-F6D1-E35ACF4DFE15}"/>
              </a:ext>
            </a:extLst>
          </p:cNvPr>
          <p:cNvSpPr/>
          <p:nvPr/>
        </p:nvSpPr>
        <p:spPr>
          <a:xfrm>
            <a:off x="0" y="-116059"/>
            <a:ext cx="12192000" cy="5712627"/>
          </a:xfrm>
          <a:prstGeom prst="rect">
            <a:avLst/>
          </a:prstGeom>
          <a:solidFill>
            <a:srgbClr val="005A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7" name="Picture 26" descr="Map&#10;&#10;Description automatically generated">
            <a:extLst>
              <a:ext uri="{FF2B5EF4-FFF2-40B4-BE49-F238E27FC236}">
                <a16:creationId xmlns:a16="http://schemas.microsoft.com/office/drawing/2014/main" id="{2CAFEC11-D25B-7FDD-187B-63014A09EB29}"/>
              </a:ext>
            </a:extLst>
          </p:cNvPr>
          <p:cNvPicPr>
            <a:picLocks noChangeAspect="1"/>
          </p:cNvPicPr>
          <p:nvPr/>
        </p:nvPicPr>
        <p:blipFill rotWithShape="1">
          <a:blip r:embed="rId2">
            <a:alphaModFix amt="26000"/>
          </a:blip>
          <a:srcRect l="13122" t="42638" r="34160" b="20889"/>
          <a:stretch/>
        </p:blipFill>
        <p:spPr>
          <a:xfrm>
            <a:off x="0" y="-116058"/>
            <a:ext cx="12192000" cy="5712626"/>
          </a:xfrm>
          <a:prstGeom prst="rect">
            <a:avLst/>
          </a:prstGeom>
        </p:spPr>
      </p:pic>
      <p:pic>
        <p:nvPicPr>
          <p:cNvPr id="7" name="Picture 6" descr="Text&#10;&#10;Description automatically generated">
            <a:extLst>
              <a:ext uri="{FF2B5EF4-FFF2-40B4-BE49-F238E27FC236}">
                <a16:creationId xmlns:a16="http://schemas.microsoft.com/office/drawing/2014/main" id="{3021E851-596C-3F34-2E65-5D67E2735E4A}"/>
              </a:ext>
            </a:extLst>
          </p:cNvPr>
          <p:cNvPicPr>
            <a:picLocks noChangeAspect="1"/>
          </p:cNvPicPr>
          <p:nvPr/>
        </p:nvPicPr>
        <p:blipFill>
          <a:blip r:embed="rId3"/>
          <a:stretch>
            <a:fillRect/>
          </a:stretch>
        </p:blipFill>
        <p:spPr>
          <a:xfrm>
            <a:off x="2476390" y="6018303"/>
            <a:ext cx="1702268" cy="483803"/>
          </a:xfrm>
          <a:prstGeom prst="rect">
            <a:avLst/>
          </a:prstGeom>
        </p:spPr>
      </p:pic>
      <p:pic>
        <p:nvPicPr>
          <p:cNvPr id="11" name="Picture 10" descr="Logo&#10;&#10;Description automatically generated">
            <a:extLst>
              <a:ext uri="{FF2B5EF4-FFF2-40B4-BE49-F238E27FC236}">
                <a16:creationId xmlns:a16="http://schemas.microsoft.com/office/drawing/2014/main" id="{38AFA9F7-FFCA-A138-E508-EE99B6044C57}"/>
              </a:ext>
            </a:extLst>
          </p:cNvPr>
          <p:cNvPicPr>
            <a:picLocks noChangeAspect="1"/>
          </p:cNvPicPr>
          <p:nvPr/>
        </p:nvPicPr>
        <p:blipFill>
          <a:blip r:embed="rId4"/>
          <a:stretch>
            <a:fillRect/>
          </a:stretch>
        </p:blipFill>
        <p:spPr>
          <a:xfrm>
            <a:off x="4838437" y="5885545"/>
            <a:ext cx="2247987" cy="749329"/>
          </a:xfrm>
          <a:prstGeom prst="rect">
            <a:avLst/>
          </a:prstGeom>
        </p:spPr>
      </p:pic>
      <p:pic>
        <p:nvPicPr>
          <p:cNvPr id="13" name="Picture 12" descr="Logo, company name&#10;&#10;Description automatically generated">
            <a:extLst>
              <a:ext uri="{FF2B5EF4-FFF2-40B4-BE49-F238E27FC236}">
                <a16:creationId xmlns:a16="http://schemas.microsoft.com/office/drawing/2014/main" id="{9A3073A9-F8D9-482E-61C9-F297EF2FFFC3}"/>
              </a:ext>
            </a:extLst>
          </p:cNvPr>
          <p:cNvPicPr>
            <a:picLocks noChangeAspect="1"/>
          </p:cNvPicPr>
          <p:nvPr/>
        </p:nvPicPr>
        <p:blipFill>
          <a:blip r:embed="rId5"/>
          <a:stretch>
            <a:fillRect/>
          </a:stretch>
        </p:blipFill>
        <p:spPr>
          <a:xfrm>
            <a:off x="7404045" y="5776285"/>
            <a:ext cx="2465496" cy="1027291"/>
          </a:xfrm>
          <a:prstGeom prst="rect">
            <a:avLst/>
          </a:prstGeom>
        </p:spPr>
      </p:pic>
      <p:sp>
        <p:nvSpPr>
          <p:cNvPr id="15" name="Rectangle 14">
            <a:extLst>
              <a:ext uri="{FF2B5EF4-FFF2-40B4-BE49-F238E27FC236}">
                <a16:creationId xmlns:a16="http://schemas.microsoft.com/office/drawing/2014/main" id="{F95E5DB5-ECE4-1C09-3982-3E5617C98E50}"/>
              </a:ext>
            </a:extLst>
          </p:cNvPr>
          <p:cNvSpPr/>
          <p:nvPr/>
        </p:nvSpPr>
        <p:spPr>
          <a:xfrm>
            <a:off x="0" y="5596568"/>
            <a:ext cx="12192000" cy="109728"/>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2" name="Picture 1" descr="Icon&#10;&#10;Description automatically generated">
            <a:extLst>
              <a:ext uri="{FF2B5EF4-FFF2-40B4-BE49-F238E27FC236}">
                <a16:creationId xmlns:a16="http://schemas.microsoft.com/office/drawing/2014/main" id="{A9649476-D3FE-CE2E-AAC4-7B55B261F8B4}"/>
              </a:ext>
            </a:extLst>
          </p:cNvPr>
          <p:cNvPicPr>
            <a:picLocks noChangeAspect="1"/>
          </p:cNvPicPr>
          <p:nvPr/>
        </p:nvPicPr>
        <p:blipFill>
          <a:blip r:embed="rId6"/>
          <a:stretch>
            <a:fillRect/>
          </a:stretch>
        </p:blipFill>
        <p:spPr>
          <a:xfrm>
            <a:off x="5040057" y="794190"/>
            <a:ext cx="2209689" cy="2192343"/>
          </a:xfrm>
          <a:prstGeom prst="rect">
            <a:avLst/>
          </a:prstGeom>
        </p:spPr>
      </p:pic>
      <p:sp>
        <p:nvSpPr>
          <p:cNvPr id="4" name="TextBox 3">
            <a:extLst>
              <a:ext uri="{FF2B5EF4-FFF2-40B4-BE49-F238E27FC236}">
                <a16:creationId xmlns:a16="http://schemas.microsoft.com/office/drawing/2014/main" id="{6252166D-FA7A-F421-85FA-C33251105867}"/>
              </a:ext>
            </a:extLst>
          </p:cNvPr>
          <p:cNvSpPr txBox="1"/>
          <p:nvPr/>
        </p:nvSpPr>
        <p:spPr>
          <a:xfrm>
            <a:off x="4940083" y="3076056"/>
            <a:ext cx="3599909" cy="1857496"/>
          </a:xfrm>
          <a:prstGeom prst="rect">
            <a:avLst/>
          </a:prstGeom>
          <a:noFill/>
        </p:spPr>
        <p:txBody>
          <a:bodyPr wrap="square" rtlCol="0">
            <a:spAutoFit/>
          </a:bodyPr>
          <a:lstStyle/>
          <a:p>
            <a:r>
              <a:rPr lang="en-US" sz="3531" b="1" dirty="0">
                <a:solidFill>
                  <a:srgbClr val="FFCF00"/>
                </a:solidFill>
                <a:latin typeface="Helvetica" pitchFamily="2" charset="0"/>
              </a:rPr>
              <a:t>Ameresco</a:t>
            </a:r>
            <a:r>
              <a:rPr lang="en-US" sz="1588" b="1" dirty="0">
                <a:solidFill>
                  <a:srgbClr val="FFCF00"/>
                </a:solidFill>
                <a:latin typeface="Helvetica" pitchFamily="2" charset="0"/>
              </a:rPr>
              <a:t> </a:t>
            </a:r>
            <a:br>
              <a:rPr lang="en-US" sz="1588" b="1" dirty="0">
                <a:solidFill>
                  <a:srgbClr val="FFCF00"/>
                </a:solidFill>
                <a:latin typeface="Helvetica" pitchFamily="2" charset="0"/>
              </a:rPr>
            </a:br>
            <a:r>
              <a:rPr lang="en-US" sz="1588" b="1" dirty="0">
                <a:solidFill>
                  <a:srgbClr val="FFCF00"/>
                </a:solidFill>
                <a:latin typeface="Helvetica" pitchFamily="2" charset="0"/>
              </a:rPr>
              <a:t>Technical Overview</a:t>
            </a:r>
            <a:br>
              <a:rPr lang="en-US" sz="1588" b="1" dirty="0">
                <a:solidFill>
                  <a:srgbClr val="FFCF00"/>
                </a:solidFill>
                <a:latin typeface="Helvetica" pitchFamily="2" charset="0"/>
              </a:rPr>
            </a:br>
            <a:endParaRPr lang="en-US" sz="1588" b="1" dirty="0">
              <a:solidFill>
                <a:srgbClr val="FFCF00"/>
              </a:solidFill>
              <a:latin typeface="Helvetica" pitchFamily="2" charset="0"/>
            </a:endParaRPr>
          </a:p>
          <a:p>
            <a:pPr marL="285744" indent="-4763">
              <a:buFont typeface="Arial" panose="020B0604020202020204" pitchFamily="34" charset="0"/>
              <a:buChar char="•"/>
            </a:pPr>
            <a:r>
              <a:rPr lang="en-US" sz="1588" b="1" dirty="0">
                <a:solidFill>
                  <a:srgbClr val="FFCF00"/>
                </a:solidFill>
                <a:latin typeface="Helvetica" pitchFamily="2" charset="0"/>
              </a:rPr>
              <a:t>   Peer Cities</a:t>
            </a:r>
          </a:p>
          <a:p>
            <a:pPr marL="285744" indent="-4763">
              <a:buFont typeface="Arial" panose="020B0604020202020204" pitchFamily="34" charset="0"/>
              <a:buChar char="•"/>
            </a:pPr>
            <a:r>
              <a:rPr lang="en-US" sz="1588" b="1" dirty="0">
                <a:solidFill>
                  <a:srgbClr val="FFCF00"/>
                </a:solidFill>
                <a:latin typeface="Helvetica" pitchFamily="2" charset="0"/>
              </a:rPr>
              <a:t>   Project Development Process</a:t>
            </a:r>
          </a:p>
          <a:p>
            <a:pPr marL="285744" indent="-4763">
              <a:buFont typeface="Arial" panose="020B0604020202020204" pitchFamily="34" charset="0"/>
              <a:buChar char="•"/>
            </a:pPr>
            <a:r>
              <a:rPr lang="en-US" sz="1588" b="1" dirty="0">
                <a:solidFill>
                  <a:srgbClr val="FFCF00"/>
                </a:solidFill>
                <a:latin typeface="Helvetica" pitchFamily="2" charset="0"/>
              </a:rPr>
              <a:t>   Streetlight Color Temperature</a:t>
            </a:r>
          </a:p>
        </p:txBody>
      </p:sp>
    </p:spTree>
    <p:extLst>
      <p:ext uri="{BB962C8B-B14F-4D97-AF65-F5344CB8AC3E}">
        <p14:creationId xmlns:p14="http://schemas.microsoft.com/office/powerpoint/2010/main" val="767726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TotalTime>
  <Words>1234</Words>
  <Application>Microsoft Office PowerPoint</Application>
  <PresentationFormat>Widescreen</PresentationFormat>
  <Paragraphs>211</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Phoebe Coles</dc:creator>
  <cp:lastModifiedBy>Latimer, Patricia</cp:lastModifiedBy>
  <cp:revision>30</cp:revision>
  <dcterms:created xsi:type="dcterms:W3CDTF">2022-10-11T16:59:11Z</dcterms:created>
  <dcterms:modified xsi:type="dcterms:W3CDTF">2022-10-17T14:29:50Z</dcterms:modified>
</cp:coreProperties>
</file>